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2" r:id="rId6"/>
  </p:sldMasterIdLst>
  <p:notesMasterIdLst>
    <p:notesMasterId r:id="rId22"/>
  </p:notesMasterIdLst>
  <p:sldIdLst>
    <p:sldId id="256" r:id="rId7"/>
    <p:sldId id="263" r:id="rId8"/>
    <p:sldId id="264" r:id="rId9"/>
    <p:sldId id="265" r:id="rId10"/>
    <p:sldId id="266" r:id="rId11"/>
    <p:sldId id="267" r:id="rId12"/>
    <p:sldId id="268" r:id="rId13"/>
    <p:sldId id="272" r:id="rId14"/>
    <p:sldId id="277" r:id="rId15"/>
    <p:sldId id="274" r:id="rId16"/>
    <p:sldId id="275" r:id="rId17"/>
    <p:sldId id="257" r:id="rId18"/>
    <p:sldId id="269" r:id="rId19"/>
    <p:sldId id="271"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36" autoAdjust="0"/>
  </p:normalViewPr>
  <p:slideViewPr>
    <p:cSldViewPr>
      <p:cViewPr varScale="1">
        <p:scale>
          <a:sx n="53" d="100"/>
          <a:sy n="53"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lurigados\Local%20Settings\Temporary%20Internet%20Files\Content.Outlook\DKN2YG6F\FatalitiesByY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en-US"/>
              <a:t>Fatality Rate</a:t>
            </a:r>
            <a:br>
              <a:rPr lang="en-US"/>
            </a:br>
            <a:r>
              <a:rPr lang="en-US" sz="1200"/>
              <a:t>(No. of Fatalities per 100,000,000 VMT)</a:t>
            </a:r>
          </a:p>
        </c:rich>
      </c:tx>
      <c:layout/>
    </c:title>
    <c:view3D>
      <c:rAngAx val="1"/>
    </c:view3D>
    <c:plotArea>
      <c:layout/>
      <c:bar3DChart>
        <c:barDir val="col"/>
        <c:grouping val="clustered"/>
        <c:ser>
          <c:idx val="0"/>
          <c:order val="0"/>
          <c:tx>
            <c:strRef>
              <c:f>Sheet1!$A$1</c:f>
              <c:strCache>
                <c:ptCount val="1"/>
                <c:pt idx="0">
                  <c:v>Year</c:v>
                </c:pt>
              </c:strCache>
            </c:strRef>
          </c:tx>
          <c:spPr>
            <a:gradFill flip="none" rotWithShape="1">
              <a:gsLst>
                <a:gs pos="0">
                  <a:srgbClr val="DDEBCF"/>
                </a:gs>
                <a:gs pos="50000">
                  <a:srgbClr val="9CB86E"/>
                </a:gs>
                <a:gs pos="100000">
                  <a:srgbClr val="156B13"/>
                </a:gs>
              </a:gsLst>
              <a:lin ang="2700000" scaled="1"/>
              <a:tileRect/>
            </a:gradFill>
            <a:effectLst>
              <a:outerShdw blurRad="50800" dist="38100" dir="2700000" algn="tl" rotWithShape="0">
                <a:prstClr val="black">
                  <a:alpha val="40000"/>
                </a:prstClr>
              </a:outerShdw>
            </a:effectLst>
            <a:scene3d>
              <a:camera prst="orthographicFront"/>
              <a:lightRig rig="threePt" dir="t"/>
            </a:scene3d>
            <a:sp3d prstMaterial="metal"/>
          </c:spPr>
          <c:cat>
            <c:numRef>
              <c:f>Sheet1!$A$5:$A$7</c:f>
              <c:numCache>
                <c:formatCode>General</c:formatCode>
                <c:ptCount val="3"/>
                <c:pt idx="0">
                  <c:v>2006</c:v>
                </c:pt>
                <c:pt idx="1">
                  <c:v>2007</c:v>
                </c:pt>
                <c:pt idx="2">
                  <c:v>2008</c:v>
                </c:pt>
              </c:numCache>
            </c:numRef>
          </c:cat>
          <c:val>
            <c:numRef>
              <c:f>Sheet1!$B$5:$B$7</c:f>
              <c:numCache>
                <c:formatCode>General</c:formatCode>
                <c:ptCount val="3"/>
                <c:pt idx="0">
                  <c:v>1.073</c:v>
                </c:pt>
                <c:pt idx="1">
                  <c:v>0.78600000000000003</c:v>
                </c:pt>
                <c:pt idx="2">
                  <c:v>0.61400000000000021</c:v>
                </c:pt>
              </c:numCache>
            </c:numRef>
          </c:val>
        </c:ser>
        <c:gapWidth val="322"/>
        <c:gapDepth val="99"/>
        <c:shape val="cylinder"/>
        <c:axId val="65877888"/>
        <c:axId val="65884160"/>
        <c:axId val="0"/>
      </c:bar3DChart>
      <c:catAx>
        <c:axId val="65877888"/>
        <c:scaling>
          <c:orientation val="minMax"/>
        </c:scaling>
        <c:axPos val="b"/>
        <c:title>
          <c:tx>
            <c:rich>
              <a:bodyPr/>
              <a:lstStyle/>
              <a:p>
                <a:pPr>
                  <a:defRPr/>
                </a:pPr>
                <a:r>
                  <a:rPr lang="en-US"/>
                  <a:t>Year</a:t>
                </a:r>
              </a:p>
            </c:rich>
          </c:tx>
          <c:layout/>
        </c:title>
        <c:numFmt formatCode="General" sourceLinked="1"/>
        <c:majorTickMark val="none"/>
        <c:tickLblPos val="nextTo"/>
        <c:txPr>
          <a:bodyPr/>
          <a:lstStyle/>
          <a:p>
            <a:pPr>
              <a:defRPr sz="1100" b="1" i="0" baseline="0"/>
            </a:pPr>
            <a:endParaRPr lang="en-US"/>
          </a:p>
        </c:txPr>
        <c:crossAx val="65884160"/>
        <c:crosses val="autoZero"/>
        <c:auto val="1"/>
        <c:lblAlgn val="ctr"/>
        <c:lblOffset val="100"/>
      </c:catAx>
      <c:valAx>
        <c:axId val="65884160"/>
        <c:scaling>
          <c:orientation val="minMax"/>
        </c:scaling>
        <c:axPos val="l"/>
        <c:majorGridlines/>
        <c:minorGridlines/>
        <c:title>
          <c:tx>
            <c:rich>
              <a:bodyPr/>
              <a:lstStyle/>
              <a:p>
                <a:pPr>
                  <a:defRPr/>
                </a:pPr>
                <a:r>
                  <a:rPr lang="en-US"/>
                  <a:t>Fatality Rate</a:t>
                </a:r>
              </a:p>
            </c:rich>
          </c:tx>
          <c:layout/>
        </c:title>
        <c:numFmt formatCode="General" sourceLinked="1"/>
        <c:tickLblPos val="nextTo"/>
        <c:crossAx val="6587788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1A22E-3F02-4E41-A880-08C24BFCB80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AF3E914-E88A-4B8C-A656-E30E08703E26}">
      <dgm:prSet phldrT="[Text]" custT="1"/>
      <dgm:spPr/>
      <dgm:t>
        <a:bodyPr/>
        <a:lstStyle/>
        <a:p>
          <a:r>
            <a:rPr lang="en-US" sz="2000" b="1" dirty="0" smtClean="0"/>
            <a:t>Monitoring</a:t>
          </a:r>
          <a:endParaRPr lang="en-US" sz="2000" b="1" dirty="0"/>
        </a:p>
      </dgm:t>
    </dgm:pt>
    <dgm:pt modelId="{8DF669EE-AE53-4E7C-9FF5-C347EA64634F}" type="parTrans" cxnId="{97739E2E-25A3-4477-A7E0-980580799E1B}">
      <dgm:prSet/>
      <dgm:spPr/>
      <dgm:t>
        <a:bodyPr/>
        <a:lstStyle/>
        <a:p>
          <a:endParaRPr lang="en-US"/>
        </a:p>
      </dgm:t>
    </dgm:pt>
    <dgm:pt modelId="{C1926786-8D80-45EE-B26B-304C67AEF8AA}" type="sibTrans" cxnId="{97739E2E-25A3-4477-A7E0-980580799E1B}">
      <dgm:prSet/>
      <dgm:spPr>
        <a:ln w="38100"/>
      </dgm:spPr>
      <dgm:t>
        <a:bodyPr/>
        <a:lstStyle/>
        <a:p>
          <a:endParaRPr lang="en-US" dirty="0"/>
        </a:p>
      </dgm:t>
    </dgm:pt>
    <dgm:pt modelId="{14AB6D3C-7E9A-49EA-811A-E19883FBC0E9}">
      <dgm:prSet phldrT="[Text]" custT="1"/>
      <dgm:spPr>
        <a:solidFill>
          <a:schemeClr val="accent3">
            <a:lumMod val="75000"/>
          </a:schemeClr>
        </a:solidFill>
      </dgm:spPr>
      <dgm:t>
        <a:bodyPr/>
        <a:lstStyle/>
        <a:p>
          <a:r>
            <a:rPr lang="en-US" sz="2000" b="1" dirty="0" smtClean="0"/>
            <a:t>High Crash Locations</a:t>
          </a:r>
          <a:endParaRPr lang="en-US" sz="2000" b="1" dirty="0"/>
        </a:p>
      </dgm:t>
    </dgm:pt>
    <dgm:pt modelId="{97E11B86-E1EB-4FA0-A8A3-35FDB45542C8}" type="parTrans" cxnId="{238AECA2-6DFF-4F95-90F9-94F20A29601B}">
      <dgm:prSet/>
      <dgm:spPr/>
      <dgm:t>
        <a:bodyPr/>
        <a:lstStyle/>
        <a:p>
          <a:endParaRPr lang="en-US"/>
        </a:p>
      </dgm:t>
    </dgm:pt>
    <dgm:pt modelId="{758A6D75-9195-4773-A94C-5F1A573228F0}" type="sibTrans" cxnId="{238AECA2-6DFF-4F95-90F9-94F20A29601B}">
      <dgm:prSet/>
      <dgm:spPr>
        <a:ln w="38100"/>
      </dgm:spPr>
      <dgm:t>
        <a:bodyPr/>
        <a:lstStyle/>
        <a:p>
          <a:endParaRPr lang="en-US" dirty="0"/>
        </a:p>
      </dgm:t>
    </dgm:pt>
    <dgm:pt modelId="{65471500-A24A-4E9C-9068-0344AABA9DE2}">
      <dgm:prSet phldrT="[Text]" custT="1"/>
      <dgm:spPr>
        <a:solidFill>
          <a:schemeClr val="bg2">
            <a:lumMod val="50000"/>
          </a:schemeClr>
        </a:solidFill>
      </dgm:spPr>
      <dgm:t>
        <a:bodyPr/>
        <a:lstStyle/>
        <a:p>
          <a:r>
            <a:rPr lang="en-US" sz="1800" b="1" dirty="0" smtClean="0"/>
            <a:t>  Safety Reviews</a:t>
          </a:r>
        </a:p>
        <a:p>
          <a:r>
            <a:rPr lang="en-US" sz="1800" b="1" dirty="0" smtClean="0"/>
            <a:t>Fatal Reviews</a:t>
          </a:r>
        </a:p>
        <a:p>
          <a:r>
            <a:rPr lang="en-US" sz="1800" b="1" dirty="0" smtClean="0"/>
            <a:t>Field Reviews</a:t>
          </a:r>
          <a:endParaRPr lang="en-US" sz="1800" dirty="0"/>
        </a:p>
      </dgm:t>
    </dgm:pt>
    <dgm:pt modelId="{9509B10F-32CA-4D34-8C1B-283E822CF646}" type="parTrans" cxnId="{D44E7030-AE24-4B08-B325-312C45D5D5DF}">
      <dgm:prSet/>
      <dgm:spPr/>
      <dgm:t>
        <a:bodyPr/>
        <a:lstStyle/>
        <a:p>
          <a:endParaRPr lang="en-US"/>
        </a:p>
      </dgm:t>
    </dgm:pt>
    <dgm:pt modelId="{99CAA837-720F-417C-AE0A-8817C31EB1CF}" type="sibTrans" cxnId="{D44E7030-AE24-4B08-B325-312C45D5D5DF}">
      <dgm:prSet/>
      <dgm:spPr>
        <a:ln w="38100"/>
      </dgm:spPr>
      <dgm:t>
        <a:bodyPr/>
        <a:lstStyle/>
        <a:p>
          <a:endParaRPr lang="en-US" dirty="0"/>
        </a:p>
      </dgm:t>
    </dgm:pt>
    <dgm:pt modelId="{EE934A55-54FA-423E-94F3-41E8649A94B1}">
      <dgm:prSet phldrT="[Text]" custT="1"/>
      <dgm:spPr>
        <a:solidFill>
          <a:schemeClr val="accent4">
            <a:lumMod val="75000"/>
          </a:schemeClr>
        </a:solidFill>
      </dgm:spPr>
      <dgm:t>
        <a:bodyPr/>
        <a:lstStyle/>
        <a:p>
          <a:r>
            <a:rPr lang="en-US" sz="2000" b="1" dirty="0" smtClean="0"/>
            <a:t>Solutions</a:t>
          </a:r>
          <a:endParaRPr lang="en-US" sz="2000" b="1" dirty="0"/>
        </a:p>
      </dgm:t>
    </dgm:pt>
    <dgm:pt modelId="{0C33B54E-6D0D-4559-B72B-A2200AF2C954}" type="parTrans" cxnId="{BB738980-C33D-4C4F-B8A3-F2075581FBD9}">
      <dgm:prSet/>
      <dgm:spPr/>
      <dgm:t>
        <a:bodyPr/>
        <a:lstStyle/>
        <a:p>
          <a:endParaRPr lang="en-US"/>
        </a:p>
      </dgm:t>
    </dgm:pt>
    <dgm:pt modelId="{23E6B304-BDBF-4B76-B0E1-D15859E5E869}" type="sibTrans" cxnId="{BB738980-C33D-4C4F-B8A3-F2075581FBD9}">
      <dgm:prSet/>
      <dgm:spPr>
        <a:ln w="38100"/>
      </dgm:spPr>
      <dgm:t>
        <a:bodyPr/>
        <a:lstStyle/>
        <a:p>
          <a:endParaRPr lang="en-US" dirty="0"/>
        </a:p>
      </dgm:t>
    </dgm:pt>
    <dgm:pt modelId="{87E6EBE2-B945-4281-90E2-B0549AA7204F}">
      <dgm:prSet phldrT="[Text]" custT="1"/>
      <dgm:spPr>
        <a:solidFill>
          <a:schemeClr val="accent6">
            <a:lumMod val="75000"/>
          </a:schemeClr>
        </a:solidFill>
      </dgm:spPr>
      <dgm:t>
        <a:bodyPr/>
        <a:lstStyle/>
        <a:p>
          <a:r>
            <a:rPr lang="en-US" sz="2000" b="1" dirty="0" smtClean="0"/>
            <a:t>Implementation</a:t>
          </a:r>
          <a:endParaRPr lang="en-US" sz="2000" b="1" dirty="0"/>
        </a:p>
      </dgm:t>
    </dgm:pt>
    <dgm:pt modelId="{A3C54838-63D8-4F00-8EA8-5CA00852561E}" type="parTrans" cxnId="{51004681-F298-4914-AA5C-CE42C684B53E}">
      <dgm:prSet/>
      <dgm:spPr/>
      <dgm:t>
        <a:bodyPr/>
        <a:lstStyle/>
        <a:p>
          <a:endParaRPr lang="en-US"/>
        </a:p>
      </dgm:t>
    </dgm:pt>
    <dgm:pt modelId="{E1709C25-A4BB-41B2-8A4C-767C869BE37F}" type="sibTrans" cxnId="{51004681-F298-4914-AA5C-CE42C684B53E}">
      <dgm:prSet/>
      <dgm:spPr>
        <a:ln w="38100"/>
      </dgm:spPr>
      <dgm:t>
        <a:bodyPr/>
        <a:lstStyle/>
        <a:p>
          <a:endParaRPr lang="en-US" dirty="0"/>
        </a:p>
      </dgm:t>
    </dgm:pt>
    <dgm:pt modelId="{31A645F4-6F01-4A84-A1E3-C49A13AE9C3E}" type="pres">
      <dgm:prSet presAssocID="{1551A22E-3F02-4E41-A880-08C24BFCB806}" presName="cycle" presStyleCnt="0">
        <dgm:presLayoutVars>
          <dgm:dir/>
          <dgm:resizeHandles val="exact"/>
        </dgm:presLayoutVars>
      </dgm:prSet>
      <dgm:spPr/>
      <dgm:t>
        <a:bodyPr/>
        <a:lstStyle/>
        <a:p>
          <a:endParaRPr lang="en-US"/>
        </a:p>
      </dgm:t>
    </dgm:pt>
    <dgm:pt modelId="{ECD10C3F-AF71-4230-88E0-DBE09540D655}" type="pres">
      <dgm:prSet presAssocID="{8AF3E914-E88A-4B8C-A656-E30E08703E26}" presName="node" presStyleLbl="node1" presStyleIdx="0" presStyleCnt="5" custRadScaleRad="100105" custRadScaleInc="-4363">
        <dgm:presLayoutVars>
          <dgm:bulletEnabled val="1"/>
        </dgm:presLayoutVars>
      </dgm:prSet>
      <dgm:spPr/>
      <dgm:t>
        <a:bodyPr/>
        <a:lstStyle/>
        <a:p>
          <a:endParaRPr lang="en-US"/>
        </a:p>
      </dgm:t>
    </dgm:pt>
    <dgm:pt modelId="{273E141C-4CCA-4705-BE2A-75988FA8305B}" type="pres">
      <dgm:prSet presAssocID="{8AF3E914-E88A-4B8C-A656-E30E08703E26}" presName="spNode" presStyleCnt="0"/>
      <dgm:spPr/>
    </dgm:pt>
    <dgm:pt modelId="{C39DF2B5-0265-4370-8392-24C9E46C7651}" type="pres">
      <dgm:prSet presAssocID="{C1926786-8D80-45EE-B26B-304C67AEF8AA}" presName="sibTrans" presStyleLbl="sibTrans1D1" presStyleIdx="0" presStyleCnt="5"/>
      <dgm:spPr/>
      <dgm:t>
        <a:bodyPr/>
        <a:lstStyle/>
        <a:p>
          <a:endParaRPr lang="en-US"/>
        </a:p>
      </dgm:t>
    </dgm:pt>
    <dgm:pt modelId="{1A3E423A-9E37-48C4-B0F5-4D74D67702D2}" type="pres">
      <dgm:prSet presAssocID="{14AB6D3C-7E9A-49EA-811A-E19883FBC0E9}" presName="node" presStyleLbl="node1" presStyleIdx="1" presStyleCnt="5">
        <dgm:presLayoutVars>
          <dgm:bulletEnabled val="1"/>
        </dgm:presLayoutVars>
      </dgm:prSet>
      <dgm:spPr/>
      <dgm:t>
        <a:bodyPr/>
        <a:lstStyle/>
        <a:p>
          <a:endParaRPr lang="en-US"/>
        </a:p>
      </dgm:t>
    </dgm:pt>
    <dgm:pt modelId="{DF459D39-9B33-45EA-AA5C-05BFD5014104}" type="pres">
      <dgm:prSet presAssocID="{14AB6D3C-7E9A-49EA-811A-E19883FBC0E9}" presName="spNode" presStyleCnt="0"/>
      <dgm:spPr/>
    </dgm:pt>
    <dgm:pt modelId="{AC6F47C1-10D0-4943-88C6-E698C8F681EF}" type="pres">
      <dgm:prSet presAssocID="{758A6D75-9195-4773-A94C-5F1A573228F0}" presName="sibTrans" presStyleLbl="sibTrans1D1" presStyleIdx="1" presStyleCnt="5"/>
      <dgm:spPr/>
      <dgm:t>
        <a:bodyPr/>
        <a:lstStyle/>
        <a:p>
          <a:endParaRPr lang="en-US"/>
        </a:p>
      </dgm:t>
    </dgm:pt>
    <dgm:pt modelId="{78D4CB44-1618-457C-A2D5-83D9548A80A6}" type="pres">
      <dgm:prSet presAssocID="{65471500-A24A-4E9C-9068-0344AABA9DE2}" presName="node" presStyleLbl="node1" presStyleIdx="2" presStyleCnt="5" custScaleX="132867" custRadScaleRad="98354" custRadScaleInc="-53516">
        <dgm:presLayoutVars>
          <dgm:bulletEnabled val="1"/>
        </dgm:presLayoutVars>
      </dgm:prSet>
      <dgm:spPr/>
      <dgm:t>
        <a:bodyPr/>
        <a:lstStyle/>
        <a:p>
          <a:endParaRPr lang="en-US"/>
        </a:p>
      </dgm:t>
    </dgm:pt>
    <dgm:pt modelId="{C41CF370-6545-4609-8B0C-2B190096E8DE}" type="pres">
      <dgm:prSet presAssocID="{65471500-A24A-4E9C-9068-0344AABA9DE2}" presName="spNode" presStyleCnt="0"/>
      <dgm:spPr/>
    </dgm:pt>
    <dgm:pt modelId="{11E35ABB-61E2-4966-9B64-A4969925A32E}" type="pres">
      <dgm:prSet presAssocID="{99CAA837-720F-417C-AE0A-8817C31EB1CF}" presName="sibTrans" presStyleLbl="sibTrans1D1" presStyleIdx="2" presStyleCnt="5"/>
      <dgm:spPr/>
      <dgm:t>
        <a:bodyPr/>
        <a:lstStyle/>
        <a:p>
          <a:endParaRPr lang="en-US"/>
        </a:p>
      </dgm:t>
    </dgm:pt>
    <dgm:pt modelId="{44263D14-FFDF-46A1-B7AD-399036BD6ACA}" type="pres">
      <dgm:prSet presAssocID="{EE934A55-54FA-423E-94F3-41E8649A94B1}" presName="node" presStyleLbl="node1" presStyleIdx="3" presStyleCnt="5" custScaleX="132867" custRadScaleRad="97582" custRadScaleInc="63585">
        <dgm:presLayoutVars>
          <dgm:bulletEnabled val="1"/>
        </dgm:presLayoutVars>
      </dgm:prSet>
      <dgm:spPr/>
      <dgm:t>
        <a:bodyPr/>
        <a:lstStyle/>
        <a:p>
          <a:endParaRPr lang="en-US"/>
        </a:p>
      </dgm:t>
    </dgm:pt>
    <dgm:pt modelId="{C37001F1-024D-4C7B-A4B0-66B33300E89C}" type="pres">
      <dgm:prSet presAssocID="{EE934A55-54FA-423E-94F3-41E8649A94B1}" presName="spNode" presStyleCnt="0"/>
      <dgm:spPr/>
    </dgm:pt>
    <dgm:pt modelId="{DCB4876C-9A01-4E55-BD4F-4ACC396F0854}" type="pres">
      <dgm:prSet presAssocID="{23E6B304-BDBF-4B76-B0E1-D15859E5E869}" presName="sibTrans" presStyleLbl="sibTrans1D1" presStyleIdx="3" presStyleCnt="5"/>
      <dgm:spPr/>
      <dgm:t>
        <a:bodyPr/>
        <a:lstStyle/>
        <a:p>
          <a:endParaRPr lang="en-US"/>
        </a:p>
      </dgm:t>
    </dgm:pt>
    <dgm:pt modelId="{DFA4F664-F73E-4C4A-90B1-24C693267A57}" type="pres">
      <dgm:prSet presAssocID="{87E6EBE2-B945-4281-90E2-B0549AA7204F}" presName="node" presStyleLbl="node1" presStyleIdx="4" presStyleCnt="5" custScaleX="135552">
        <dgm:presLayoutVars>
          <dgm:bulletEnabled val="1"/>
        </dgm:presLayoutVars>
      </dgm:prSet>
      <dgm:spPr/>
      <dgm:t>
        <a:bodyPr/>
        <a:lstStyle/>
        <a:p>
          <a:endParaRPr lang="en-US"/>
        </a:p>
      </dgm:t>
    </dgm:pt>
    <dgm:pt modelId="{556CB7B7-1DAB-4900-B138-90D29F1E82B5}" type="pres">
      <dgm:prSet presAssocID="{87E6EBE2-B945-4281-90E2-B0549AA7204F}" presName="spNode" presStyleCnt="0"/>
      <dgm:spPr/>
    </dgm:pt>
    <dgm:pt modelId="{794A6542-76D4-4B8F-98B3-8DF17F47119C}" type="pres">
      <dgm:prSet presAssocID="{E1709C25-A4BB-41B2-8A4C-767C869BE37F}" presName="sibTrans" presStyleLbl="sibTrans1D1" presStyleIdx="4" presStyleCnt="5"/>
      <dgm:spPr/>
      <dgm:t>
        <a:bodyPr/>
        <a:lstStyle/>
        <a:p>
          <a:endParaRPr lang="en-US"/>
        </a:p>
      </dgm:t>
    </dgm:pt>
  </dgm:ptLst>
  <dgm:cxnLst>
    <dgm:cxn modelId="{BB738980-C33D-4C4F-B8A3-F2075581FBD9}" srcId="{1551A22E-3F02-4E41-A880-08C24BFCB806}" destId="{EE934A55-54FA-423E-94F3-41E8649A94B1}" srcOrd="3" destOrd="0" parTransId="{0C33B54E-6D0D-4559-B72B-A2200AF2C954}" sibTransId="{23E6B304-BDBF-4B76-B0E1-D15859E5E869}"/>
    <dgm:cxn modelId="{97739E2E-25A3-4477-A7E0-980580799E1B}" srcId="{1551A22E-3F02-4E41-A880-08C24BFCB806}" destId="{8AF3E914-E88A-4B8C-A656-E30E08703E26}" srcOrd="0" destOrd="0" parTransId="{8DF669EE-AE53-4E7C-9FF5-C347EA64634F}" sibTransId="{C1926786-8D80-45EE-B26B-304C67AEF8AA}"/>
    <dgm:cxn modelId="{5CE2870F-E13D-43DF-879E-B91B05075650}" type="presOf" srcId="{99CAA837-720F-417C-AE0A-8817C31EB1CF}" destId="{11E35ABB-61E2-4966-9B64-A4969925A32E}" srcOrd="0" destOrd="0" presId="urn:microsoft.com/office/officeart/2005/8/layout/cycle5"/>
    <dgm:cxn modelId="{D29160B5-9A80-4D61-9B5B-66F0563F4225}" type="presOf" srcId="{C1926786-8D80-45EE-B26B-304C67AEF8AA}" destId="{C39DF2B5-0265-4370-8392-24C9E46C7651}" srcOrd="0" destOrd="0" presId="urn:microsoft.com/office/officeart/2005/8/layout/cycle5"/>
    <dgm:cxn modelId="{D44E7030-AE24-4B08-B325-312C45D5D5DF}" srcId="{1551A22E-3F02-4E41-A880-08C24BFCB806}" destId="{65471500-A24A-4E9C-9068-0344AABA9DE2}" srcOrd="2" destOrd="0" parTransId="{9509B10F-32CA-4D34-8C1B-283E822CF646}" sibTransId="{99CAA837-720F-417C-AE0A-8817C31EB1CF}"/>
    <dgm:cxn modelId="{3A744EA0-C272-463A-86AD-A7E62AE0982F}" type="presOf" srcId="{EE934A55-54FA-423E-94F3-41E8649A94B1}" destId="{44263D14-FFDF-46A1-B7AD-399036BD6ACA}" srcOrd="0" destOrd="0" presId="urn:microsoft.com/office/officeart/2005/8/layout/cycle5"/>
    <dgm:cxn modelId="{ECB63FAC-8836-418C-9A72-94239A837234}" type="presOf" srcId="{65471500-A24A-4E9C-9068-0344AABA9DE2}" destId="{78D4CB44-1618-457C-A2D5-83D9548A80A6}" srcOrd="0" destOrd="0" presId="urn:microsoft.com/office/officeart/2005/8/layout/cycle5"/>
    <dgm:cxn modelId="{B8FAA640-67CA-4DC9-9AD1-4CF0A23B9860}" type="presOf" srcId="{14AB6D3C-7E9A-49EA-811A-E19883FBC0E9}" destId="{1A3E423A-9E37-48C4-B0F5-4D74D67702D2}" srcOrd="0" destOrd="0" presId="urn:microsoft.com/office/officeart/2005/8/layout/cycle5"/>
    <dgm:cxn modelId="{33D1205A-AE64-4B56-A125-6C39F843F925}" type="presOf" srcId="{23E6B304-BDBF-4B76-B0E1-D15859E5E869}" destId="{DCB4876C-9A01-4E55-BD4F-4ACC396F0854}" srcOrd="0" destOrd="0" presId="urn:microsoft.com/office/officeart/2005/8/layout/cycle5"/>
    <dgm:cxn modelId="{F15E12CD-75ED-4A4A-8F06-B2AF6DFFB790}" type="presOf" srcId="{758A6D75-9195-4773-A94C-5F1A573228F0}" destId="{AC6F47C1-10D0-4943-88C6-E698C8F681EF}" srcOrd="0" destOrd="0" presId="urn:microsoft.com/office/officeart/2005/8/layout/cycle5"/>
    <dgm:cxn modelId="{238AECA2-6DFF-4F95-90F9-94F20A29601B}" srcId="{1551A22E-3F02-4E41-A880-08C24BFCB806}" destId="{14AB6D3C-7E9A-49EA-811A-E19883FBC0E9}" srcOrd="1" destOrd="0" parTransId="{97E11B86-E1EB-4FA0-A8A3-35FDB45542C8}" sibTransId="{758A6D75-9195-4773-A94C-5F1A573228F0}"/>
    <dgm:cxn modelId="{D1D22A22-C2B1-46C1-99BF-6D3A0C8B547F}" type="presOf" srcId="{87E6EBE2-B945-4281-90E2-B0549AA7204F}" destId="{DFA4F664-F73E-4C4A-90B1-24C693267A57}" srcOrd="0" destOrd="0" presId="urn:microsoft.com/office/officeart/2005/8/layout/cycle5"/>
    <dgm:cxn modelId="{51004681-F298-4914-AA5C-CE42C684B53E}" srcId="{1551A22E-3F02-4E41-A880-08C24BFCB806}" destId="{87E6EBE2-B945-4281-90E2-B0549AA7204F}" srcOrd="4" destOrd="0" parTransId="{A3C54838-63D8-4F00-8EA8-5CA00852561E}" sibTransId="{E1709C25-A4BB-41B2-8A4C-767C869BE37F}"/>
    <dgm:cxn modelId="{AC725AC2-C131-4115-AB2C-3F50B6C62EF4}" type="presOf" srcId="{E1709C25-A4BB-41B2-8A4C-767C869BE37F}" destId="{794A6542-76D4-4B8F-98B3-8DF17F47119C}" srcOrd="0" destOrd="0" presId="urn:microsoft.com/office/officeart/2005/8/layout/cycle5"/>
    <dgm:cxn modelId="{06404730-71A4-44FA-93C8-4C10EBC67355}" type="presOf" srcId="{8AF3E914-E88A-4B8C-A656-E30E08703E26}" destId="{ECD10C3F-AF71-4230-88E0-DBE09540D655}" srcOrd="0" destOrd="0" presId="urn:microsoft.com/office/officeart/2005/8/layout/cycle5"/>
    <dgm:cxn modelId="{92DAF5E3-8ACD-43C1-949A-D683B2963951}" type="presOf" srcId="{1551A22E-3F02-4E41-A880-08C24BFCB806}" destId="{31A645F4-6F01-4A84-A1E3-C49A13AE9C3E}" srcOrd="0" destOrd="0" presId="urn:microsoft.com/office/officeart/2005/8/layout/cycle5"/>
    <dgm:cxn modelId="{1F1417D6-49DD-42C0-9A20-19A55517FE23}" type="presParOf" srcId="{31A645F4-6F01-4A84-A1E3-C49A13AE9C3E}" destId="{ECD10C3F-AF71-4230-88E0-DBE09540D655}" srcOrd="0" destOrd="0" presId="urn:microsoft.com/office/officeart/2005/8/layout/cycle5"/>
    <dgm:cxn modelId="{B99D9950-1148-4031-8606-6D27E27CF31E}" type="presParOf" srcId="{31A645F4-6F01-4A84-A1E3-C49A13AE9C3E}" destId="{273E141C-4CCA-4705-BE2A-75988FA8305B}" srcOrd="1" destOrd="0" presId="urn:microsoft.com/office/officeart/2005/8/layout/cycle5"/>
    <dgm:cxn modelId="{9E481573-C7FC-4F55-BDB2-16DFBBA5BE06}" type="presParOf" srcId="{31A645F4-6F01-4A84-A1E3-C49A13AE9C3E}" destId="{C39DF2B5-0265-4370-8392-24C9E46C7651}" srcOrd="2" destOrd="0" presId="urn:microsoft.com/office/officeart/2005/8/layout/cycle5"/>
    <dgm:cxn modelId="{BBC456D1-A8EE-4F0D-A747-6FE940228045}" type="presParOf" srcId="{31A645F4-6F01-4A84-A1E3-C49A13AE9C3E}" destId="{1A3E423A-9E37-48C4-B0F5-4D74D67702D2}" srcOrd="3" destOrd="0" presId="urn:microsoft.com/office/officeart/2005/8/layout/cycle5"/>
    <dgm:cxn modelId="{6A431B65-B42A-481E-88E5-64F6F240E394}" type="presParOf" srcId="{31A645F4-6F01-4A84-A1E3-C49A13AE9C3E}" destId="{DF459D39-9B33-45EA-AA5C-05BFD5014104}" srcOrd="4" destOrd="0" presId="urn:microsoft.com/office/officeart/2005/8/layout/cycle5"/>
    <dgm:cxn modelId="{7A7546CB-0223-48A1-8668-A35F692D0290}" type="presParOf" srcId="{31A645F4-6F01-4A84-A1E3-C49A13AE9C3E}" destId="{AC6F47C1-10D0-4943-88C6-E698C8F681EF}" srcOrd="5" destOrd="0" presId="urn:microsoft.com/office/officeart/2005/8/layout/cycle5"/>
    <dgm:cxn modelId="{A5FFEDAD-3CCF-4434-B456-993FE5988D48}" type="presParOf" srcId="{31A645F4-6F01-4A84-A1E3-C49A13AE9C3E}" destId="{78D4CB44-1618-457C-A2D5-83D9548A80A6}" srcOrd="6" destOrd="0" presId="urn:microsoft.com/office/officeart/2005/8/layout/cycle5"/>
    <dgm:cxn modelId="{37BC333C-C6FD-4B4A-BA74-FD00344706C6}" type="presParOf" srcId="{31A645F4-6F01-4A84-A1E3-C49A13AE9C3E}" destId="{C41CF370-6545-4609-8B0C-2B190096E8DE}" srcOrd="7" destOrd="0" presId="urn:microsoft.com/office/officeart/2005/8/layout/cycle5"/>
    <dgm:cxn modelId="{A206AF6C-0C9C-450D-909C-40AADCE787BE}" type="presParOf" srcId="{31A645F4-6F01-4A84-A1E3-C49A13AE9C3E}" destId="{11E35ABB-61E2-4966-9B64-A4969925A32E}" srcOrd="8" destOrd="0" presId="urn:microsoft.com/office/officeart/2005/8/layout/cycle5"/>
    <dgm:cxn modelId="{F45A7C87-EB03-4897-B757-59C8E14283E4}" type="presParOf" srcId="{31A645F4-6F01-4A84-A1E3-C49A13AE9C3E}" destId="{44263D14-FFDF-46A1-B7AD-399036BD6ACA}" srcOrd="9" destOrd="0" presId="urn:microsoft.com/office/officeart/2005/8/layout/cycle5"/>
    <dgm:cxn modelId="{CE220C40-FC6A-4726-9C1C-BFFFE745CCA2}" type="presParOf" srcId="{31A645F4-6F01-4A84-A1E3-C49A13AE9C3E}" destId="{C37001F1-024D-4C7B-A4B0-66B33300E89C}" srcOrd="10" destOrd="0" presId="urn:microsoft.com/office/officeart/2005/8/layout/cycle5"/>
    <dgm:cxn modelId="{8E22AA0C-7EC7-4AF7-AB99-F2483F256C02}" type="presParOf" srcId="{31A645F4-6F01-4A84-A1E3-C49A13AE9C3E}" destId="{DCB4876C-9A01-4E55-BD4F-4ACC396F0854}" srcOrd="11" destOrd="0" presId="urn:microsoft.com/office/officeart/2005/8/layout/cycle5"/>
    <dgm:cxn modelId="{6A0CF93A-C92A-4688-B639-085D0FFFAA32}" type="presParOf" srcId="{31A645F4-6F01-4A84-A1E3-C49A13AE9C3E}" destId="{DFA4F664-F73E-4C4A-90B1-24C693267A57}" srcOrd="12" destOrd="0" presId="urn:microsoft.com/office/officeart/2005/8/layout/cycle5"/>
    <dgm:cxn modelId="{68DE90DA-DD26-46F8-A355-50982976174B}" type="presParOf" srcId="{31A645F4-6F01-4A84-A1E3-C49A13AE9C3E}" destId="{556CB7B7-1DAB-4900-B138-90D29F1E82B5}" srcOrd="13" destOrd="0" presId="urn:microsoft.com/office/officeart/2005/8/layout/cycle5"/>
    <dgm:cxn modelId="{623E8D7B-4FB9-4392-BEDD-F46B8C79C014}" type="presParOf" srcId="{31A645F4-6F01-4A84-A1E3-C49A13AE9C3E}" destId="{794A6542-76D4-4B8F-98B3-8DF17F47119C}" srcOrd="14" destOrd="0" presId="urn:microsoft.com/office/officeart/2005/8/layout/cycle5"/>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D10C3F-AF71-4230-88E0-DBE09540D655}">
      <dsp:nvSpPr>
        <dsp:cNvPr id="0" name=""/>
        <dsp:cNvSpPr/>
      </dsp:nvSpPr>
      <dsp:spPr>
        <a:xfrm>
          <a:off x="3874965" y="0"/>
          <a:ext cx="1602878" cy="1041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Monitoring</a:t>
          </a:r>
          <a:endParaRPr lang="en-US" sz="2000" b="1" kern="1200" dirty="0"/>
        </a:p>
      </dsp:txBody>
      <dsp:txXfrm>
        <a:off x="3874965" y="0"/>
        <a:ext cx="1602878" cy="1041871"/>
      </dsp:txXfrm>
    </dsp:sp>
    <dsp:sp modelId="{C39DF2B5-0265-4370-8392-24C9E46C7651}">
      <dsp:nvSpPr>
        <dsp:cNvPr id="0" name=""/>
        <dsp:cNvSpPr/>
      </dsp:nvSpPr>
      <dsp:spPr>
        <a:xfrm>
          <a:off x="2632378" y="519810"/>
          <a:ext cx="4160871" cy="4160871"/>
        </a:xfrm>
        <a:custGeom>
          <a:avLst/>
          <a:gdLst/>
          <a:ahLst/>
          <a:cxnLst/>
          <a:rect l="0" t="0" r="0" b="0"/>
          <a:pathLst>
            <a:path>
              <a:moveTo>
                <a:pt x="3068978" y="249863"/>
              </a:moveTo>
              <a:arcTo wR="2080435" hR="2080435" stAng="17902193" swAng="125410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1A3E423A-9E37-48C4-B0F5-4D74D67702D2}">
      <dsp:nvSpPr>
        <dsp:cNvPr id="0" name=""/>
        <dsp:cNvSpPr/>
      </dsp:nvSpPr>
      <dsp:spPr>
        <a:xfrm>
          <a:off x="5891636" y="1438869"/>
          <a:ext cx="1602878" cy="1041871"/>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High Crash Locations</a:t>
          </a:r>
          <a:endParaRPr lang="en-US" sz="2000" b="1" kern="1200" dirty="0"/>
        </a:p>
      </dsp:txBody>
      <dsp:txXfrm>
        <a:off x="5891636" y="1438869"/>
        <a:ext cx="1602878" cy="1041871"/>
      </dsp:txXfrm>
    </dsp:sp>
    <dsp:sp modelId="{AC6F47C1-10D0-4943-88C6-E698C8F681EF}">
      <dsp:nvSpPr>
        <dsp:cNvPr id="0" name=""/>
        <dsp:cNvSpPr/>
      </dsp:nvSpPr>
      <dsp:spPr>
        <a:xfrm>
          <a:off x="2630975" y="447040"/>
          <a:ext cx="4160871" cy="4160871"/>
        </a:xfrm>
        <a:custGeom>
          <a:avLst/>
          <a:gdLst/>
          <a:ahLst/>
          <a:cxnLst/>
          <a:rect l="0" t="0" r="0" b="0"/>
          <a:pathLst>
            <a:path>
              <a:moveTo>
                <a:pt x="4155668" y="2227471"/>
              </a:moveTo>
              <a:arcTo wR="2080435" hR="2080435" stAng="21843168" swAng="97606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8D4CB44-1618-457C-A2D5-83D9548A80A6}">
      <dsp:nvSpPr>
        <dsp:cNvPr id="0" name=""/>
        <dsp:cNvSpPr/>
      </dsp:nvSpPr>
      <dsp:spPr>
        <a:xfrm>
          <a:off x="5190231" y="3428385"/>
          <a:ext cx="2129697" cy="1041871"/>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  Safety Reviews</a:t>
          </a:r>
        </a:p>
        <a:p>
          <a:pPr lvl="0" algn="ctr" defTabSz="800100">
            <a:lnSpc>
              <a:spcPct val="90000"/>
            </a:lnSpc>
            <a:spcBef>
              <a:spcPct val="0"/>
            </a:spcBef>
            <a:spcAft>
              <a:spcPct val="35000"/>
            </a:spcAft>
          </a:pPr>
          <a:r>
            <a:rPr lang="en-US" sz="1800" b="1" kern="1200" dirty="0" smtClean="0"/>
            <a:t>Fatal Reviews</a:t>
          </a:r>
        </a:p>
        <a:p>
          <a:pPr lvl="0" algn="ctr" defTabSz="800100">
            <a:lnSpc>
              <a:spcPct val="90000"/>
            </a:lnSpc>
            <a:spcBef>
              <a:spcPct val="0"/>
            </a:spcBef>
            <a:spcAft>
              <a:spcPct val="35000"/>
            </a:spcAft>
          </a:pPr>
          <a:r>
            <a:rPr lang="en-US" sz="1800" b="1" kern="1200" dirty="0" smtClean="0"/>
            <a:t>Field Reviews</a:t>
          </a:r>
          <a:endParaRPr lang="en-US" sz="1800" kern="1200" dirty="0"/>
        </a:p>
      </dsp:txBody>
      <dsp:txXfrm>
        <a:off x="5190231" y="3428385"/>
        <a:ext cx="2129697" cy="1041871"/>
      </dsp:txXfrm>
    </dsp:sp>
    <dsp:sp modelId="{11E35ABB-61E2-4966-9B64-A4969925A32E}">
      <dsp:nvSpPr>
        <dsp:cNvPr id="0" name=""/>
        <dsp:cNvSpPr/>
      </dsp:nvSpPr>
      <dsp:spPr>
        <a:xfrm>
          <a:off x="2654268" y="476046"/>
          <a:ext cx="4160871" cy="4160871"/>
        </a:xfrm>
        <a:custGeom>
          <a:avLst/>
          <a:gdLst/>
          <a:ahLst/>
          <a:cxnLst/>
          <a:rect l="0" t="0" r="0" b="0"/>
          <a:pathLst>
            <a:path>
              <a:moveTo>
                <a:pt x="2555995" y="4105788"/>
              </a:moveTo>
              <a:arcTo wR="2080435" hR="2080435" stAng="4607168" swAng="187798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44263D14-FFDF-46A1-B7AD-399036BD6ACA}">
      <dsp:nvSpPr>
        <dsp:cNvPr id="0" name=""/>
        <dsp:cNvSpPr/>
      </dsp:nvSpPr>
      <dsp:spPr>
        <a:xfrm>
          <a:off x="2066117" y="3352178"/>
          <a:ext cx="2129697" cy="1041871"/>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Solutions</a:t>
          </a:r>
          <a:endParaRPr lang="en-US" sz="2000" b="1" kern="1200" dirty="0"/>
        </a:p>
      </dsp:txBody>
      <dsp:txXfrm>
        <a:off x="2066117" y="3352178"/>
        <a:ext cx="2129697" cy="1041871"/>
      </dsp:txXfrm>
    </dsp:sp>
    <dsp:sp modelId="{DCB4876C-9A01-4E55-BD4F-4ACC396F0854}">
      <dsp:nvSpPr>
        <dsp:cNvPr id="0" name=""/>
        <dsp:cNvSpPr/>
      </dsp:nvSpPr>
      <dsp:spPr>
        <a:xfrm>
          <a:off x="2637604" y="402835"/>
          <a:ext cx="4160871" cy="4160871"/>
        </a:xfrm>
        <a:custGeom>
          <a:avLst/>
          <a:gdLst/>
          <a:ahLst/>
          <a:cxnLst/>
          <a:rect l="0" t="0" r="0" b="0"/>
          <a:pathLst>
            <a:path>
              <a:moveTo>
                <a:pt x="122672" y="2784265"/>
              </a:moveTo>
              <a:arcTo wR="2080435" hR="2080435" stAng="9613568" swAng="895842"/>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DFA4F664-F73E-4C4A-90B1-24C693267A57}">
      <dsp:nvSpPr>
        <dsp:cNvPr id="0" name=""/>
        <dsp:cNvSpPr/>
      </dsp:nvSpPr>
      <dsp:spPr>
        <a:xfrm>
          <a:off x="1649484" y="1438869"/>
          <a:ext cx="2172734" cy="104187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Implementation</a:t>
          </a:r>
          <a:endParaRPr lang="en-US" sz="2000" b="1" kern="1200" dirty="0"/>
        </a:p>
      </dsp:txBody>
      <dsp:txXfrm>
        <a:off x="1649484" y="1438869"/>
        <a:ext cx="2172734" cy="1041871"/>
      </dsp:txXfrm>
    </dsp:sp>
    <dsp:sp modelId="{794A6542-76D4-4B8F-98B3-8DF17F47119C}">
      <dsp:nvSpPr>
        <dsp:cNvPr id="0" name=""/>
        <dsp:cNvSpPr/>
      </dsp:nvSpPr>
      <dsp:spPr>
        <a:xfrm>
          <a:off x="2635780" y="519658"/>
          <a:ext cx="4160871" cy="4160871"/>
        </a:xfrm>
        <a:custGeom>
          <a:avLst/>
          <a:gdLst/>
          <a:ahLst/>
          <a:cxnLst/>
          <a:rect l="0" t="0" r="0" b="0"/>
          <a:pathLst>
            <a:path>
              <a:moveTo>
                <a:pt x="493479" y="735154"/>
              </a:moveTo>
              <a:arcTo wR="2080435" hR="2080435" stAng="13217300" swAng="117006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B461B-4721-43C4-BFFD-45B5B6DB8656}" type="datetimeFigureOut">
              <a:rPr lang="en-US" smtClean="0"/>
              <a:pPr/>
              <a:t>5/5/2010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D8D65-F8B2-4A44-A8D7-B5FB975A57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D8D65-F8B2-4A44-A8D7-B5FB975A57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88D49D7-08E9-4FD6-BFE2-8B70AB3A49A3}" type="slidenum">
              <a:rPr lang="en-US" smtClean="0"/>
              <a:pPr/>
              <a:t>14</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D8D65-F8B2-4A44-A8D7-B5FB975A579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88D49D7-08E9-4FD6-BFE2-8B70AB3A49A3}"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C6E25C2-39D8-4B58-B018-51DF5695C803}"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mtClean="0"/>
              <a:t>This work program funds 6 Project Development &amp; Environmental studies. PD&amp;E’s as they are known are planning phase studies that look at the environmental impacts and any necessary mitigation plan of a proposed project, alternative alignments and they include public involvement element to engage the public with their input and concerns. These PD&amp;E’s  are </a:t>
            </a:r>
          </a:p>
          <a:p>
            <a:r>
              <a:rPr lang="en-US" smtClean="0"/>
              <a:t> </a:t>
            </a:r>
          </a:p>
          <a:p>
            <a:r>
              <a:rPr lang="en-US" smtClean="0"/>
              <a:t> </a:t>
            </a:r>
          </a:p>
          <a:p>
            <a:pPr lvl="1">
              <a:buFontTx/>
              <a:buChar char="•"/>
            </a:pPr>
            <a:r>
              <a:rPr lang="en-US" smtClean="0"/>
              <a:t> SR 874 Ramp Connector </a:t>
            </a:r>
            <a:r>
              <a:rPr lang="en-US" b="1" smtClean="0"/>
              <a:t>– </a:t>
            </a:r>
            <a:r>
              <a:rPr lang="en-US" smtClean="0"/>
              <a:t>the contract for the project was awarded in Dec. 2009 and Kick off meeting with Agencies and the Public is scheduled for April 6. (You can obtain information from our calendar in our website. The adjacent public will be notified by direct mailing. ) We anticipate this study to be completed within 18 to 24 months. </a:t>
            </a:r>
          </a:p>
          <a:p>
            <a:pPr lvl="1">
              <a:buFontTx/>
              <a:buChar char="•"/>
            </a:pPr>
            <a:endParaRPr lang="en-US" smtClean="0"/>
          </a:p>
          <a:p>
            <a:pPr lvl="1">
              <a:buFontTx/>
              <a:buChar char="•"/>
            </a:pPr>
            <a:r>
              <a:rPr lang="en-US" smtClean="0"/>
              <a:t>SR 924 Extension West to the HEFT – The contract for this project was also awarded in Dec. 2009 and the Kick Off Meeting with the agencies and the public is also expected to take place in April.</a:t>
            </a:r>
          </a:p>
          <a:p>
            <a:pPr lvl="1"/>
            <a:endParaRPr lang="en-US" smtClean="0"/>
          </a:p>
          <a:p>
            <a:pPr lvl="1">
              <a:buFontTx/>
              <a:buChar char="•"/>
            </a:pPr>
            <a:r>
              <a:rPr lang="en-US" smtClean="0"/>
              <a:t>SR 924 Extension East to I-95 – Anticipated startup by Spring of 2010 - the first public meeting for this project is anticipated to occur this summer. </a:t>
            </a:r>
          </a:p>
          <a:p>
            <a:pPr lvl="1">
              <a:buFontTx/>
              <a:buChar char="•"/>
            </a:pPr>
            <a:endParaRPr lang="en-US" smtClean="0"/>
          </a:p>
          <a:p>
            <a:pPr lvl="1">
              <a:buFontTx/>
              <a:buChar char="•"/>
            </a:pPr>
            <a:r>
              <a:rPr lang="en-US" smtClean="0"/>
              <a:t>U.S. 1 Managed Lanes – This PD&amp;E’s startup is scheduled in Summer/Fall of 2010. Presently we are in the process of preliminary outreach efforts to gather public opinion in preparation for the of study. </a:t>
            </a:r>
          </a:p>
          <a:p>
            <a:pPr lvl="1">
              <a:buFontTx/>
              <a:buChar char="•"/>
            </a:pPr>
            <a:endParaRPr lang="en-US" smtClean="0"/>
          </a:p>
          <a:p>
            <a:pPr lvl="1">
              <a:buFontTx/>
              <a:buChar char="•"/>
            </a:pPr>
            <a:r>
              <a:rPr lang="en-US" smtClean="0"/>
              <a:t>Connect 4 Xpress - PD&amp;E Anticipated start up in Summer/Fall</a:t>
            </a:r>
            <a:r>
              <a:rPr lang="en-US" i="1" smtClean="0"/>
              <a:t> </a:t>
            </a:r>
            <a:r>
              <a:rPr lang="en-US" smtClean="0"/>
              <a:t>2010 –</a:t>
            </a:r>
          </a:p>
          <a:p>
            <a:pPr>
              <a:buFontTx/>
              <a:buChar char="•"/>
            </a:pPr>
            <a:endParaRPr lang="en-US" smtClean="0"/>
          </a:p>
          <a:p>
            <a:pPr lvl="1">
              <a:buFontTx/>
              <a:buChar char="•"/>
            </a:pPr>
            <a:r>
              <a:rPr lang="en-US" smtClean="0"/>
              <a:t>SR 836 Southwest Extension – is not anticipated to commence until the FY of 2011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03D66E6-54A7-49E5-8356-5707FE5BD0A7}"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This Summer MDX will be converting its expressways to Open Road Tolling. Modifications, which are underway, include removal of all existing toll plazas, the installation of signage, gantries and shelter which house the electrical equipment.</a:t>
            </a:r>
          </a:p>
          <a:p>
            <a:pPr eaLnBrk="1" hangingPunct="1"/>
            <a:endParaRPr lang="en-US" smtClean="0"/>
          </a:p>
          <a:p>
            <a:pPr eaLnBrk="1" hangingPunct="1"/>
            <a:r>
              <a:rPr lang="en-US" smtClean="0"/>
              <a:t>Tentatively the opening dates for ORT are:</a:t>
            </a:r>
          </a:p>
          <a:p>
            <a:pPr eaLnBrk="1" hangingPunct="1">
              <a:buFontTx/>
              <a:buChar char="•"/>
            </a:pPr>
            <a:r>
              <a:rPr lang="en-US" smtClean="0"/>
              <a:t>Spring of 2010 for SR 924</a:t>
            </a:r>
          </a:p>
          <a:p>
            <a:pPr eaLnBrk="1" hangingPunct="1">
              <a:buFontTx/>
              <a:buChar char="•"/>
            </a:pPr>
            <a:r>
              <a:rPr lang="en-US" smtClean="0"/>
              <a:t>Summer of 2010 for SR 874 &amp; SR 878</a:t>
            </a:r>
          </a:p>
          <a:p>
            <a:pPr eaLnBrk="1" hangingPunct="1">
              <a:buFontTx/>
              <a:buChar char="•"/>
            </a:pPr>
            <a:r>
              <a:rPr lang="en-US" smtClean="0"/>
              <a:t>SR 112 would convert in 2012</a:t>
            </a:r>
          </a:p>
          <a:p>
            <a:pPr eaLnBrk="1" hangingPunct="1">
              <a:buFontTx/>
              <a:buChar char="•"/>
            </a:pPr>
            <a:r>
              <a:rPr lang="en-US" smtClean="0"/>
              <a:t>SR 836 would be converted in 2014 (there is a potential that SR 836 can be advanced to an earlier date.)</a:t>
            </a:r>
          </a:p>
          <a:p>
            <a:pPr eaLnBrk="1" hangingPunct="1">
              <a:buFontTx/>
              <a:buChar char="•"/>
            </a:pPr>
            <a:endParaRPr lang="en-US" smtClean="0"/>
          </a:p>
          <a:p>
            <a:pPr eaLnBrk="1" hangingPunct="1">
              <a:buFontTx/>
              <a:buChar char="•"/>
            </a:pPr>
            <a:r>
              <a:rPr lang="en-US" smtClean="0"/>
              <a:t>For more information on ORT and its benefits please visit </a:t>
            </a:r>
            <a:r>
              <a:rPr lang="en-US" b="1" u="sng" smtClean="0"/>
              <a:t>MDXORT.com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18A3580-1AD9-4978-B49B-244B5194FB02}" type="slidenum">
              <a:rPr lang="en-US" smtClean="0"/>
              <a:pPr/>
              <a:t>5</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lvl="1">
              <a:buFontTx/>
              <a:buChar char="•"/>
            </a:pPr>
            <a:r>
              <a:rPr lang="en-US" sz="1000" dirty="0" smtClean="0"/>
              <a:t> Collecting information on volume and occupancy on the MDX System</a:t>
            </a:r>
          </a:p>
          <a:p>
            <a:pPr eaLnBrk="1" hangingPunct="1"/>
            <a:endParaRPr lang="en-US" sz="1000" dirty="0" smtClean="0"/>
          </a:p>
          <a:p>
            <a:pPr eaLnBrk="1" hangingPunct="1"/>
            <a:r>
              <a:rPr lang="en-US" sz="1000" dirty="0" smtClean="0"/>
              <a:t>Next Steps …</a:t>
            </a:r>
          </a:p>
          <a:p>
            <a:pPr marL="0" lvl="2">
              <a:buFontTx/>
              <a:buChar char="•"/>
            </a:pPr>
            <a:r>
              <a:rPr lang="en-US" sz="1000" dirty="0" smtClean="0"/>
              <a:t> Provide live traffic condition information to users traveling the System</a:t>
            </a:r>
          </a:p>
          <a:p>
            <a:pPr eaLnBrk="1" hangingPunct="1"/>
            <a:endParaRPr lang="en-US" sz="1000" dirty="0" smtClean="0"/>
          </a:p>
          <a:p>
            <a:pPr marL="0" lvl="2">
              <a:buFontTx/>
              <a:buChar char="•"/>
            </a:pPr>
            <a:r>
              <a:rPr lang="en-US" sz="1000" dirty="0" smtClean="0"/>
              <a:t> Develop potential new projects related to the application of existing and new ITS technology to improve operations, information dissemination and mobility</a:t>
            </a:r>
          </a:p>
          <a:p>
            <a:pPr eaLnBrk="1" hangingPunct="1"/>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0EFC71C-3C5C-4B2F-B287-2679529B83D2}" type="slidenum">
              <a:rPr lang="en-US" smtClean="0"/>
              <a:pPr/>
              <a:t>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0" lvl="1">
              <a:buFontTx/>
              <a:buChar char="•"/>
            </a:pPr>
            <a:r>
              <a:rPr lang="en-US" sz="1000" dirty="0" smtClean="0"/>
              <a:t>SR 836 Eastbound Auxiliary Lane -  Construction began in the Fall of 2009 and is anticipated to be completed in the Spring 2011.</a:t>
            </a:r>
          </a:p>
          <a:p>
            <a:pPr marL="0" lvl="1">
              <a:buFontTx/>
              <a:buChar char="•"/>
            </a:pPr>
            <a:endParaRPr lang="en-US" sz="1000" dirty="0" smtClean="0"/>
          </a:p>
          <a:p>
            <a:pPr marL="0" lvl="1">
              <a:buFontTx/>
              <a:buChar char="•"/>
            </a:pPr>
            <a:r>
              <a:rPr lang="en-US" sz="1000" dirty="0" smtClean="0"/>
              <a:t>SR 874 / Killian Parkway Interchange Improvements- Construction 35% complete- Sound Barrier walls along the project have been completed –  the over all project is scheduled to be completed in Fall of 2011.</a:t>
            </a:r>
          </a:p>
          <a:p>
            <a:pPr marL="0" lvl="1">
              <a:buFontTx/>
              <a:buChar char="•"/>
            </a:pPr>
            <a:endParaRPr lang="en-US" sz="1000" dirty="0" smtClean="0"/>
          </a:p>
          <a:p>
            <a:pPr eaLnBrk="1" hangingPunct="1">
              <a:buFontTx/>
              <a:buChar char="•"/>
            </a:pPr>
            <a:r>
              <a:rPr lang="en-US" sz="1000" dirty="0" smtClean="0"/>
              <a:t>SR 836 Auxiliary Lanes &amp; Interchange Improvements (EB 42</a:t>
            </a:r>
            <a:r>
              <a:rPr lang="en-US" sz="1000" baseline="30000" dirty="0" smtClean="0"/>
              <a:t>nd</a:t>
            </a:r>
            <a:r>
              <a:rPr lang="en-US" sz="1000" dirty="0" smtClean="0"/>
              <a:t> to 17th Ave and WB 57</a:t>
            </a:r>
            <a:r>
              <a:rPr lang="en-US" sz="1000" baseline="30000" dirty="0" smtClean="0"/>
              <a:t>th</a:t>
            </a:r>
            <a:r>
              <a:rPr lang="en-US" sz="1000" dirty="0" smtClean="0"/>
              <a:t> to 27th Ave) –</a:t>
            </a:r>
          </a:p>
          <a:p>
            <a:pPr eaLnBrk="1" hangingPunct="1">
              <a:buFontTx/>
              <a:buChar char="•"/>
            </a:pPr>
            <a:endParaRPr lang="en-US" sz="1000" dirty="0" smtClean="0"/>
          </a:p>
          <a:p>
            <a:pPr>
              <a:lnSpc>
                <a:spcPct val="80000"/>
              </a:lnSpc>
              <a:buFontTx/>
              <a:buChar char="•"/>
            </a:pPr>
            <a:r>
              <a:rPr lang="en-US" sz="1000" dirty="0" smtClean="0"/>
              <a:t>SR 836 Interchange Modifications at 87</a:t>
            </a:r>
            <a:r>
              <a:rPr lang="en-US" sz="1000" baseline="30000" dirty="0" smtClean="0"/>
              <a:t>th</a:t>
            </a:r>
            <a:r>
              <a:rPr lang="en-US" sz="1000" dirty="0" smtClean="0"/>
              <a:t> Ave. -This project complements the planned SR 826/SR 836 Interchange Improvements- Final design estimated start at end of 2010</a:t>
            </a:r>
          </a:p>
          <a:p>
            <a:pPr marL="0" lvl="1">
              <a:buFontTx/>
              <a:buChar char="•"/>
            </a:pPr>
            <a:endParaRPr lang="en-US" sz="1000" dirty="0" smtClean="0"/>
          </a:p>
          <a:p>
            <a:pPr marL="0" lvl="1">
              <a:buFontTx/>
              <a:buChar char="•"/>
            </a:pPr>
            <a:r>
              <a:rPr lang="en-US" sz="1000" dirty="0" smtClean="0"/>
              <a:t>SR 874 Mainline Reconstruction- Final design plans 40% complete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88872E4-0F84-417B-A753-04754897E6FA}" type="slidenum">
              <a:rPr lang="en-US" smtClean="0"/>
              <a:pPr/>
              <a:t>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D8D65-F8B2-4A44-A8D7-B5FB975A579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D8D65-F8B2-4A44-A8D7-B5FB975A579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noFill/>
          </a:ln>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noFill/>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82F2A7-0CF1-456E-89AC-2E3FC9AAE407}"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DCD43F-C986-4D64-9D03-796B1DF4E1D1}"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EBE10-1F28-4EDF-B574-AA0BE1E4228F}"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06950-F540-4B83-A717-E0F839A7BC06}"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47F34-5479-4CD6-B026-5962744BEEC2}"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54B75-0640-4432-820A-930D28BB3167}"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2357C6-EC9C-4BBE-BC11-EE0E50420C18}" type="datetime1">
              <a:rPr lang="en-US" smtClean="0"/>
              <a:pPr/>
              <a:t>5/5/2010</a:t>
            </a:fld>
            <a:endParaRPr lang="en-US"/>
          </a:p>
        </p:txBody>
      </p:sp>
      <p:sp>
        <p:nvSpPr>
          <p:cNvPr id="8" name="Footer Placeholder 7"/>
          <p:cNvSpPr>
            <a:spLocks noGrp="1"/>
          </p:cNvSpPr>
          <p:nvPr>
            <p:ph type="ftr" sz="quarter" idx="11"/>
          </p:nvPr>
        </p:nvSpPr>
        <p:spPr/>
        <p:txBody>
          <a:bodyPr/>
          <a:lstStyle/>
          <a:p>
            <a:r>
              <a:rPr lang="en-US" smtClean="0"/>
              <a:t>Performance Measures</a:t>
            </a:r>
            <a:endParaRPr lang="en-US"/>
          </a:p>
        </p:txBody>
      </p:sp>
      <p:sp>
        <p:nvSpPr>
          <p:cNvPr id="9" name="Slide Number Placeholder 8"/>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729B9-3F56-479C-BB96-DE34859328C6}"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07B93-3531-47CE-8E87-B75C6B8475D9}" type="datetime1">
              <a:rPr lang="en-US" smtClean="0"/>
              <a:pPr/>
              <a:t>5/5/2010</a:t>
            </a:fld>
            <a:endParaRPr lang="en-US"/>
          </a:p>
        </p:txBody>
      </p:sp>
      <p:sp>
        <p:nvSpPr>
          <p:cNvPr id="3" name="Footer Placeholder 2"/>
          <p:cNvSpPr>
            <a:spLocks noGrp="1"/>
          </p:cNvSpPr>
          <p:nvPr>
            <p:ph type="ftr" sz="quarter" idx="11"/>
          </p:nvPr>
        </p:nvSpPr>
        <p:spPr/>
        <p:txBody>
          <a:bodyPr/>
          <a:lstStyle/>
          <a:p>
            <a:r>
              <a:rPr lang="en-US" smtClean="0"/>
              <a:t>Performance Measures</a:t>
            </a:r>
            <a:endParaRPr lang="en-US"/>
          </a:p>
        </p:txBody>
      </p:sp>
      <p:sp>
        <p:nvSpPr>
          <p:cNvPr id="4" name="Slide Number Placeholder 3"/>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D92D1-886A-4CA0-A2E4-854EEBAA7635}"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fld id="{422BA241-CA44-4B6C-991E-4CCA3F864936}" type="datetime1">
              <a:rPr lang="en-US" smtClean="0"/>
              <a:pPr/>
              <a:t>5/5/2010</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r>
              <a:rPr lang="en-US" smtClean="0"/>
              <a:t>Performance Measures</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5F5AB-4FF0-49E6-AA1E-7005272C93F3}"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7E92B-00EA-415F-A8FA-7F3A06F30BCB}"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8A89C-CADD-4DCC-B05B-D48CB90D2EA7}"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D9A91-A970-4835-B55D-E74194F3248F}"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63BBE-E153-471A-9995-72DDEA9C674A}"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7EA69-858F-4EE2-92E4-CCC8A867A33E}"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E705C-F9B9-424C-81B2-5D5D437DC6B1}"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9CA93B-5B27-4036-9415-364B037B4914}"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D0573-1A7A-48F9-80C3-694538C2064B}" type="datetime1">
              <a:rPr lang="en-US" smtClean="0"/>
              <a:pPr/>
              <a:t>5/5/2010</a:t>
            </a:fld>
            <a:endParaRPr lang="en-US"/>
          </a:p>
        </p:txBody>
      </p:sp>
      <p:sp>
        <p:nvSpPr>
          <p:cNvPr id="8" name="Footer Placeholder 7"/>
          <p:cNvSpPr>
            <a:spLocks noGrp="1"/>
          </p:cNvSpPr>
          <p:nvPr>
            <p:ph type="ftr" sz="quarter" idx="11"/>
          </p:nvPr>
        </p:nvSpPr>
        <p:spPr/>
        <p:txBody>
          <a:bodyPr/>
          <a:lstStyle/>
          <a:p>
            <a:r>
              <a:rPr lang="en-US" smtClean="0"/>
              <a:t>Performance Measures</a:t>
            </a:r>
            <a:endParaRPr lang="en-US"/>
          </a:p>
        </p:txBody>
      </p:sp>
      <p:sp>
        <p:nvSpPr>
          <p:cNvPr id="9" name="Slide Number Placeholder 8"/>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80874-33B8-4F28-B452-E942F18058C4}"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339BB9-4E9A-4E01-81FD-8FDBE3A90A59}"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FFD0-7331-4C96-88BE-B0E4135B254D}" type="datetime1">
              <a:rPr lang="en-US" smtClean="0"/>
              <a:pPr/>
              <a:t>5/5/2010</a:t>
            </a:fld>
            <a:endParaRPr lang="en-US"/>
          </a:p>
        </p:txBody>
      </p:sp>
      <p:sp>
        <p:nvSpPr>
          <p:cNvPr id="3" name="Footer Placeholder 2"/>
          <p:cNvSpPr>
            <a:spLocks noGrp="1"/>
          </p:cNvSpPr>
          <p:nvPr>
            <p:ph type="ftr" sz="quarter" idx="11"/>
          </p:nvPr>
        </p:nvSpPr>
        <p:spPr/>
        <p:txBody>
          <a:bodyPr/>
          <a:lstStyle/>
          <a:p>
            <a:r>
              <a:rPr lang="en-US" smtClean="0"/>
              <a:t>Performance Measures</a:t>
            </a:r>
            <a:endParaRPr lang="en-US"/>
          </a:p>
        </p:txBody>
      </p:sp>
      <p:sp>
        <p:nvSpPr>
          <p:cNvPr id="4" name="Slide Number Placeholder 3"/>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FCF32-20E3-4228-AA54-7368DCF2988B}"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56860-E4A8-469A-85B6-9BDB42D653EF}"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E6164-CD2E-4B2A-8337-AB74982F1E3C}"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0B8D4-B2EA-41F9-9737-D04CDA597302}"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noFill/>
          </a:ln>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noFill/>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fld id="{AFB918FD-2636-48E9-A3ED-C6947F23660B}" type="datetime1">
              <a:rPr lang="en-US" smtClean="0"/>
              <a:pPr/>
              <a:t>5/5/2010</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r>
              <a:rPr lang="en-US" smtClean="0"/>
              <a:t>Performance Measures</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89CBDC-68F1-4947-AE68-94BC3A9B83BD}"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CEAD6EB-CB13-4E88-AEEC-3D4FCF2E32D9}"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8D2993D-72C5-4745-B580-4CA16407F023}" type="datetime1">
              <a:rPr lang="en-US" smtClean="0"/>
              <a:pPr/>
              <a:t>5/5/2010</a:t>
            </a:fld>
            <a:endParaRPr lang="en-US"/>
          </a:p>
        </p:txBody>
      </p:sp>
      <p:sp>
        <p:nvSpPr>
          <p:cNvPr id="8"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799F9E5-6937-4FF0-A884-810CF34AB340}"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CE34ED-F7D6-4D61-B040-9DEF46B912C0}" type="datetime1">
              <a:rPr lang="en-US" smtClean="0"/>
              <a:pPr/>
              <a:t>5/5/2010</a:t>
            </a:fld>
            <a:endParaRPr lang="en-US"/>
          </a:p>
        </p:txBody>
      </p:sp>
      <p:sp>
        <p:nvSpPr>
          <p:cNvPr id="4"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054B65B-0B17-43FE-A496-4E77EE9EA281}" type="datetime1">
              <a:rPr lang="en-US" smtClean="0"/>
              <a:pPr/>
              <a:t>5/5/2010</a:t>
            </a:fld>
            <a:endParaRPr lang="en-US"/>
          </a:p>
        </p:txBody>
      </p:sp>
      <p:sp>
        <p:nvSpPr>
          <p:cNvPr id="3"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1D1584-F607-4995-A02D-02094E7167AA}"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D24B22-BCB2-4977-99F7-70726B55A937}"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011D54-444E-4F74-AF4F-4081707E5F19}"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CEB74C-C591-4F4D-87AE-AB0A9B53D730}" type="datetime1">
              <a:rPr lang="en-US" smtClean="0"/>
              <a:pPr/>
              <a:t>5/5/2010</a:t>
            </a:fld>
            <a:endParaRPr lang="en-US"/>
          </a:p>
        </p:txBody>
      </p:sp>
      <p:sp>
        <p:nvSpPr>
          <p:cNvPr id="5"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42348-BA42-430F-92D9-29493C4E7226}"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C93ED-088E-43CB-9C77-E4371EBB318D}"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AD84E-C052-4380-9617-86449D153F07}"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E8CA2-4379-445A-A8B7-E3ACC3489AFE}"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586BAB3-EA3B-4955-84F6-F85827535960}" type="datetime1">
              <a:rPr lang="en-US" smtClean="0"/>
              <a:pPr/>
              <a:t>5/5/2010</a:t>
            </a:fld>
            <a:endParaRPr lang="en-US"/>
          </a:p>
        </p:txBody>
      </p:sp>
      <p:sp>
        <p:nvSpPr>
          <p:cNvPr id="8"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E4EA9-D60D-46F4-88E4-B879C9AEE2B2}" type="datetime1">
              <a:rPr lang="en-US" smtClean="0"/>
              <a:pPr/>
              <a:t>5/5/2010</a:t>
            </a:fld>
            <a:endParaRPr lang="en-US"/>
          </a:p>
        </p:txBody>
      </p:sp>
      <p:sp>
        <p:nvSpPr>
          <p:cNvPr id="8" name="Footer Placeholder 7"/>
          <p:cNvSpPr>
            <a:spLocks noGrp="1"/>
          </p:cNvSpPr>
          <p:nvPr>
            <p:ph type="ftr" sz="quarter" idx="11"/>
          </p:nvPr>
        </p:nvSpPr>
        <p:spPr/>
        <p:txBody>
          <a:bodyPr/>
          <a:lstStyle/>
          <a:p>
            <a:r>
              <a:rPr lang="en-US" smtClean="0"/>
              <a:t>Performance Measures</a:t>
            </a:r>
            <a:endParaRPr lang="en-US"/>
          </a:p>
        </p:txBody>
      </p:sp>
      <p:sp>
        <p:nvSpPr>
          <p:cNvPr id="9" name="Slide Number Placeholder 8"/>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43D6-ACF0-404B-8EBD-6FDE8B39E702}"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242DC-EB47-4C9C-89B7-16FDACCAACB4}" type="datetime1">
              <a:rPr lang="en-US" smtClean="0"/>
              <a:pPr/>
              <a:t>5/5/2010</a:t>
            </a:fld>
            <a:endParaRPr lang="en-US"/>
          </a:p>
        </p:txBody>
      </p:sp>
      <p:sp>
        <p:nvSpPr>
          <p:cNvPr id="3" name="Footer Placeholder 2"/>
          <p:cNvSpPr>
            <a:spLocks noGrp="1"/>
          </p:cNvSpPr>
          <p:nvPr>
            <p:ph type="ftr" sz="quarter" idx="11"/>
          </p:nvPr>
        </p:nvSpPr>
        <p:spPr/>
        <p:txBody>
          <a:bodyPr/>
          <a:lstStyle/>
          <a:p>
            <a:r>
              <a:rPr lang="en-US" smtClean="0"/>
              <a:t>Performance Measures</a:t>
            </a:r>
            <a:endParaRPr lang="en-US"/>
          </a:p>
        </p:txBody>
      </p:sp>
      <p:sp>
        <p:nvSpPr>
          <p:cNvPr id="4" name="Slide Number Placeholder 3"/>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10879-6E61-4762-821F-99C7D90139C2}"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3A4F7-2295-4DFB-9F56-E5530D25EB52}"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CC1324-3499-4D42-8CBA-0B09CEBFBD8B}"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5D290-F5A8-4813-86A7-9F0DEA288F14}"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32965-8724-46EA-B040-C820BD9375FD}"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15593212-A323-496A-8C77-DD4FD6AAA82D}"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CD7467-FB6F-4620-8435-D55BDBF84A1C}"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1E71-4A86-480F-A0BA-B14A956B86E3}"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3E3B6B7-2A41-4E8B-AB5A-A71592B01043}" type="datetime1">
              <a:rPr lang="en-US" smtClean="0"/>
              <a:pPr/>
              <a:t>5/5/2010</a:t>
            </a:fld>
            <a:endParaRPr lang="en-US"/>
          </a:p>
        </p:txBody>
      </p:sp>
      <p:sp>
        <p:nvSpPr>
          <p:cNvPr id="4"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0CB19-12EE-4B06-903C-CF73861498FE}"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E4874-64BA-4A7A-BEE8-E311676CCCD0}"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3BDC3-C29E-49BB-90E8-FF2573D3DEAC}" type="datetime1">
              <a:rPr lang="en-US" smtClean="0"/>
              <a:pPr/>
              <a:t>5/5/2010</a:t>
            </a:fld>
            <a:endParaRPr lang="en-US"/>
          </a:p>
        </p:txBody>
      </p:sp>
      <p:sp>
        <p:nvSpPr>
          <p:cNvPr id="8" name="Footer Placeholder 7"/>
          <p:cNvSpPr>
            <a:spLocks noGrp="1"/>
          </p:cNvSpPr>
          <p:nvPr>
            <p:ph type="ftr" sz="quarter" idx="11"/>
          </p:nvPr>
        </p:nvSpPr>
        <p:spPr/>
        <p:txBody>
          <a:bodyPr/>
          <a:lstStyle/>
          <a:p>
            <a:r>
              <a:rPr lang="en-US" smtClean="0"/>
              <a:t>Performance Measures</a:t>
            </a:r>
            <a:endParaRPr lang="en-US"/>
          </a:p>
        </p:txBody>
      </p:sp>
      <p:sp>
        <p:nvSpPr>
          <p:cNvPr id="9" name="Slide Number Placeholder 8"/>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05EE3-B139-4213-9E97-C0BE984FB8C8}" type="datetime1">
              <a:rPr lang="en-US" smtClean="0"/>
              <a:pPr/>
              <a:t>5/5/2010</a:t>
            </a:fld>
            <a:endParaRPr lang="en-US"/>
          </a:p>
        </p:txBody>
      </p:sp>
      <p:sp>
        <p:nvSpPr>
          <p:cNvPr id="4" name="Footer Placeholder 3"/>
          <p:cNvSpPr>
            <a:spLocks noGrp="1"/>
          </p:cNvSpPr>
          <p:nvPr>
            <p:ph type="ftr" sz="quarter" idx="11"/>
          </p:nvPr>
        </p:nvSpPr>
        <p:spPr/>
        <p:txBody>
          <a:bodyPr/>
          <a:lstStyle/>
          <a:p>
            <a:r>
              <a:rPr lang="en-US" smtClean="0"/>
              <a:t>Performance Measures</a:t>
            </a:r>
            <a:endParaRPr lang="en-US"/>
          </a:p>
        </p:txBody>
      </p:sp>
      <p:sp>
        <p:nvSpPr>
          <p:cNvPr id="5" name="Slide Number Placeholder 4"/>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29237-8828-4BE3-8DC2-D7F953B014BA}" type="datetime1">
              <a:rPr lang="en-US" smtClean="0"/>
              <a:pPr/>
              <a:t>5/5/2010</a:t>
            </a:fld>
            <a:endParaRPr lang="en-US"/>
          </a:p>
        </p:txBody>
      </p:sp>
      <p:sp>
        <p:nvSpPr>
          <p:cNvPr id="3" name="Footer Placeholder 2"/>
          <p:cNvSpPr>
            <a:spLocks noGrp="1"/>
          </p:cNvSpPr>
          <p:nvPr>
            <p:ph type="ftr" sz="quarter" idx="11"/>
          </p:nvPr>
        </p:nvSpPr>
        <p:spPr/>
        <p:txBody>
          <a:bodyPr/>
          <a:lstStyle/>
          <a:p>
            <a:r>
              <a:rPr lang="en-US" smtClean="0"/>
              <a:t>Performance Measures</a:t>
            </a:r>
            <a:endParaRPr lang="en-US"/>
          </a:p>
        </p:txBody>
      </p:sp>
      <p:sp>
        <p:nvSpPr>
          <p:cNvPr id="4" name="Slide Number Placeholder 3"/>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181-626B-4BBC-85C8-38F712350FCD}"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0C770-6CF7-43EE-9B44-7E963FB9921D}" type="datetime1">
              <a:rPr lang="en-US" smtClean="0"/>
              <a:pPr/>
              <a:t>5/5/2010</a:t>
            </a:fld>
            <a:endParaRPr lang="en-US"/>
          </a:p>
        </p:txBody>
      </p:sp>
      <p:sp>
        <p:nvSpPr>
          <p:cNvPr id="6" name="Footer Placeholder 5"/>
          <p:cNvSpPr>
            <a:spLocks noGrp="1"/>
          </p:cNvSpPr>
          <p:nvPr>
            <p:ph type="ftr" sz="quarter" idx="11"/>
          </p:nvPr>
        </p:nvSpPr>
        <p:spPr/>
        <p:txBody>
          <a:bodyPr/>
          <a:lstStyle/>
          <a:p>
            <a:r>
              <a:rPr lang="en-US" smtClean="0"/>
              <a:t>Performance Measures</a:t>
            </a:r>
            <a:endParaRPr lang="en-US"/>
          </a:p>
        </p:txBody>
      </p:sp>
      <p:sp>
        <p:nvSpPr>
          <p:cNvPr id="7" name="Slide Number Placeholder 6"/>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EF5CA-15E7-4652-8661-81D88E7D374D}"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EF762-BDA0-433D-A22D-634FC4865C85}" type="datetime1">
              <a:rPr lang="en-US" smtClean="0"/>
              <a:pPr/>
              <a:t>5/5/2010</a:t>
            </a:fld>
            <a:endParaRPr lang="en-US"/>
          </a:p>
        </p:txBody>
      </p:sp>
      <p:sp>
        <p:nvSpPr>
          <p:cNvPr id="5" name="Footer Placeholder 4"/>
          <p:cNvSpPr>
            <a:spLocks noGrp="1"/>
          </p:cNvSpPr>
          <p:nvPr>
            <p:ph type="ftr" sz="quarter" idx="11"/>
          </p:nvPr>
        </p:nvSpPr>
        <p:spPr/>
        <p:txBody>
          <a:bodyPr/>
          <a:lstStyle/>
          <a:p>
            <a:r>
              <a:rPr lang="en-US" smtClean="0"/>
              <a:t>Performance Measures</a:t>
            </a:r>
            <a:endParaRPr lang="en-US"/>
          </a:p>
        </p:txBody>
      </p:sp>
      <p:sp>
        <p:nvSpPr>
          <p:cNvPr id="6" name="Slide Number Placeholder 5"/>
          <p:cNvSpPr>
            <a:spLocks noGrp="1"/>
          </p:cNvSpPr>
          <p:nvPr>
            <p:ph type="sldNum" sz="quarter" idx="12"/>
          </p:nvPr>
        </p:nvSpPr>
        <p:spPr/>
        <p:txBody>
          <a:bodyPr/>
          <a:lstStyle/>
          <a:p>
            <a:fld id="{E68BC319-5B32-49A2-A5C4-FB53C1FCB9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2C4A55C-852B-4561-A101-5CD512855173}" type="datetime1">
              <a:rPr lang="en-US" smtClean="0"/>
              <a:pPr/>
              <a:t>5/5/2010</a:t>
            </a:fld>
            <a:endParaRPr lang="en-US"/>
          </a:p>
        </p:txBody>
      </p:sp>
      <p:sp>
        <p:nvSpPr>
          <p:cNvPr id="3"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F432C8-B3C5-41DF-B3EE-90B20D7BAF03}"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CE3DE95-162B-492E-9813-475DAA515EA7}" type="datetime1">
              <a:rPr lang="en-US" smtClean="0"/>
              <a:pPr/>
              <a:t>5/5/2010</a:t>
            </a:fld>
            <a:endParaRPr lang="en-US"/>
          </a:p>
        </p:txBody>
      </p:sp>
      <p:sp>
        <p:nvSpPr>
          <p:cNvPr id="6" name="Footer Placeholder 4"/>
          <p:cNvSpPr>
            <a:spLocks noGrp="1"/>
          </p:cNvSpPr>
          <p:nvPr>
            <p:ph type="ftr" sz="quarter" idx="11"/>
          </p:nvPr>
        </p:nvSpPr>
        <p:spPr/>
        <p:txBody>
          <a:bodyPr/>
          <a:lstStyle>
            <a:lvl1pPr>
              <a:defRPr/>
            </a:lvl1pPr>
          </a:lstStyle>
          <a:p>
            <a:r>
              <a:rPr lang="en-US" smtClean="0"/>
              <a:t>Performance Measures</a:t>
            </a:r>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useBgFill="1">
        <p:nvSpPr>
          <p:cNvPr id="1027" name="Text Placeholder 2"/>
          <p:cNvSpPr>
            <a:spLocks noGrp="1"/>
          </p:cNvSpPr>
          <p:nvPr>
            <p:ph type="body" idx="1"/>
          </p:nvPr>
        </p:nvSpPr>
        <p:spPr bwMode="auto">
          <a:xfrm>
            <a:off x="457200" y="1600200"/>
            <a:ext cx="8229600" cy="4525963"/>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BBF42B0B-AEFD-4F4A-9E45-3D3205B4E0F6}" type="datetime1">
              <a:rPr lang="en-US" smtClean="0"/>
              <a:pPr/>
              <a:t>5/5/2010</a:t>
            </a:fld>
            <a:endParaRPr lang="en-US"/>
          </a:p>
        </p:txBody>
      </p:sp>
      <p:sp>
        <p:nvSpPr>
          <p:cNvPr id="5" name="Footer Placeholder 4"/>
          <p:cNvSpPr>
            <a:spLocks noGrp="1"/>
          </p:cNvSpPr>
          <p:nvPr>
            <p:ph type="ftr" sz="quarter" idx="3"/>
          </p:nvPr>
        </p:nvSpPr>
        <p:spPr>
          <a:xfrm>
            <a:off x="4343400" y="6492875"/>
            <a:ext cx="2057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n-US" smtClean="0"/>
              <a:t>Performance Measures</a:t>
            </a:r>
            <a:endParaRPr lang="en-US"/>
          </a:p>
        </p:txBody>
      </p:sp>
      <p:sp>
        <p:nvSpPr>
          <p:cNvPr id="6" name="Slide Number Placeholder 5"/>
          <p:cNvSpPr>
            <a:spLocks noGrp="1"/>
          </p:cNvSpPr>
          <p:nvPr>
            <p:ph type="sldNum" sz="quarter" idx="4"/>
          </p:nvPr>
        </p:nvSpPr>
        <p:spPr>
          <a:xfrm>
            <a:off x="6934200" y="6172200"/>
            <a:ext cx="1752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lumMod val="8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BAF66-AC06-451E-89F8-4C6536927E7E}" type="datetime1">
              <a:rPr lang="en-US" smtClean="0"/>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Performance Measures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93212-A323-496A-8C77-DD4FD6AAA8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9F981-A13D-41EB-A4F4-B70057DC81B6}" type="datetime1">
              <a:rPr lang="en-US" smtClean="0"/>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Performance Measures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BC319-5B32-49A2-A5C4-FB53C1FCB9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useBgFill="1">
        <p:nvSpPr>
          <p:cNvPr id="1027" name="Text Placeholder 2"/>
          <p:cNvSpPr>
            <a:spLocks noGrp="1"/>
          </p:cNvSpPr>
          <p:nvPr>
            <p:ph type="body" idx="1"/>
          </p:nvPr>
        </p:nvSpPr>
        <p:spPr bwMode="auto">
          <a:xfrm>
            <a:off x="457200" y="1600200"/>
            <a:ext cx="8229600" cy="4525963"/>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A065E34A-6D55-4A90-884E-DAC15F76A6A0}" type="datetime1">
              <a:rPr lang="en-US" smtClean="0"/>
              <a:pPr/>
              <a:t>5/5/2010</a:t>
            </a:fld>
            <a:endParaRPr lang="en-US"/>
          </a:p>
        </p:txBody>
      </p:sp>
      <p:sp>
        <p:nvSpPr>
          <p:cNvPr id="5" name="Footer Placeholder 4"/>
          <p:cNvSpPr>
            <a:spLocks noGrp="1"/>
          </p:cNvSpPr>
          <p:nvPr>
            <p:ph type="ftr" sz="quarter" idx="3"/>
          </p:nvPr>
        </p:nvSpPr>
        <p:spPr>
          <a:xfrm>
            <a:off x="4343400" y="6492875"/>
            <a:ext cx="2057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n-US" smtClean="0"/>
              <a:t>Performance Measures</a:t>
            </a:r>
            <a:endParaRPr lang="en-US"/>
          </a:p>
        </p:txBody>
      </p:sp>
      <p:sp>
        <p:nvSpPr>
          <p:cNvPr id="6" name="Slide Number Placeholder 5"/>
          <p:cNvSpPr>
            <a:spLocks noGrp="1"/>
          </p:cNvSpPr>
          <p:nvPr>
            <p:ph type="sldNum" sz="quarter" idx="4"/>
          </p:nvPr>
        </p:nvSpPr>
        <p:spPr>
          <a:xfrm>
            <a:off x="6934200" y="6172200"/>
            <a:ext cx="1752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lumMod val="8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F8DE2-1628-47F1-AA8C-20C381DE02B5}" type="datetime1">
              <a:rPr lang="en-US" smtClean="0"/>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Performance Measures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93212-A323-496A-8C77-DD4FD6AAA8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7D4D4-C042-4681-A7AE-6DF069316617}" type="datetime1">
              <a:rPr lang="en-US" smtClean="0"/>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Performance Measures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BC319-5B32-49A2-A5C4-FB53C1FCB9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mdxort.com/" TargetMode="External"/><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Florida Transportation Commission FY 2009</a:t>
            </a:r>
            <a:br>
              <a:rPr lang="en-US" dirty="0" smtClean="0"/>
            </a:br>
            <a:endParaRPr lang="en-US" dirty="0"/>
          </a:p>
        </p:txBody>
      </p:sp>
      <p:sp>
        <p:nvSpPr>
          <p:cNvPr id="3" name="Subtitle 2"/>
          <p:cNvSpPr>
            <a:spLocks noGrp="1"/>
          </p:cNvSpPr>
          <p:nvPr>
            <p:ph type="subTitle" idx="1"/>
          </p:nvPr>
        </p:nvSpPr>
        <p:spPr>
          <a:xfrm>
            <a:off x="1447800" y="2514600"/>
            <a:ext cx="6400800" cy="1752600"/>
          </a:xfrm>
        </p:spPr>
        <p:txBody>
          <a:bodyPr/>
          <a:lstStyle/>
          <a:p>
            <a:r>
              <a:rPr lang="en-US" dirty="0" smtClean="0">
                <a:solidFill>
                  <a:schemeClr val="bg1"/>
                </a:solidFill>
              </a:rPr>
              <a:t>Miami-Dade Expressway Authority</a:t>
            </a:r>
          </a:p>
          <a:p>
            <a:r>
              <a:rPr lang="en-US" dirty="0" smtClean="0">
                <a:solidFill>
                  <a:schemeClr val="bg1"/>
                </a:solidFill>
              </a:rPr>
              <a:t>Javier Rodriguez, P.E.</a:t>
            </a:r>
          </a:p>
          <a:p>
            <a:r>
              <a:rPr lang="en-US" dirty="0" smtClean="0">
                <a:solidFill>
                  <a:schemeClr val="bg1"/>
                </a:solidFill>
              </a:rPr>
              <a:t>Executive Director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FB918FD-2636-48E9-A3ED-C6947F23660B}" type="datetime1">
              <a:rPr lang="en-US" smtClean="0"/>
              <a:pPr/>
              <a:t>5/5/2010</a:t>
            </a:fld>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2"/>
          </p:nvPr>
        </p:nvSpPr>
        <p:spPr/>
        <p:txBody>
          <a:bodyPr/>
          <a:lstStyle/>
          <a:p>
            <a:r>
              <a:rPr lang="en-US" smtClean="0"/>
              <a:t>Performance Measures</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4162"/>
          </a:xfrm>
        </p:spPr>
        <p:txBody>
          <a:bodyPr/>
          <a:lstStyle/>
          <a:p>
            <a:pPr algn="l"/>
            <a:r>
              <a:rPr lang="en-US" dirty="0" smtClean="0"/>
              <a:t>FTC Criteria:</a:t>
            </a:r>
            <a:br>
              <a:rPr lang="en-US" dirty="0" smtClean="0"/>
            </a:br>
            <a:endParaRPr lang="en-US" sz="3000" dirty="0"/>
          </a:p>
        </p:txBody>
      </p:sp>
      <p:sp>
        <p:nvSpPr>
          <p:cNvPr id="3" name="Content Placeholder 2"/>
          <p:cNvSpPr>
            <a:spLocks noGrp="1"/>
          </p:cNvSpPr>
          <p:nvPr>
            <p:ph idx="1"/>
          </p:nvPr>
        </p:nvSpPr>
        <p:spPr>
          <a:xfrm>
            <a:off x="457200" y="1600200"/>
            <a:ext cx="8229600" cy="4297363"/>
          </a:xfrm>
        </p:spPr>
        <p:txBody>
          <a:bodyPr/>
          <a:lstStyle/>
          <a:p>
            <a:r>
              <a:rPr lang="en-US" dirty="0" smtClean="0">
                <a:solidFill>
                  <a:schemeClr val="bg1"/>
                </a:solidFill>
              </a:rPr>
              <a:t>MDX has met 16 of 17 Measures</a:t>
            </a:r>
          </a:p>
          <a:p>
            <a:r>
              <a:rPr lang="en-US" dirty="0" smtClean="0">
                <a:solidFill>
                  <a:schemeClr val="bg1"/>
                </a:solidFill>
              </a:rPr>
              <a:t>Staff Reports measures to MDX Governing Board</a:t>
            </a:r>
          </a:p>
          <a:p>
            <a:r>
              <a:rPr lang="en-US" dirty="0" smtClean="0">
                <a:solidFill>
                  <a:schemeClr val="bg1"/>
                </a:solidFill>
              </a:rPr>
              <a:t>FTC Criteria Enhancements – Maintenance</a:t>
            </a:r>
          </a:p>
          <a:p>
            <a:r>
              <a:rPr lang="en-US" dirty="0" smtClean="0">
                <a:solidFill>
                  <a:schemeClr val="bg1"/>
                </a:solidFill>
              </a:rPr>
              <a:t>MDX’s Program on Traffic Safety</a:t>
            </a:r>
          </a:p>
          <a:p>
            <a:endParaRPr lang="en-US" dirty="0">
              <a:solidFill>
                <a:schemeClr val="bg1"/>
              </a:solidFill>
            </a:endParaRPr>
          </a:p>
        </p:txBody>
      </p:sp>
      <p:sp>
        <p:nvSpPr>
          <p:cNvPr id="4" name="Date Placeholder 3"/>
          <p:cNvSpPr>
            <a:spLocks noGrp="1"/>
          </p:cNvSpPr>
          <p:nvPr>
            <p:ph type="dt" sz="half" idx="10"/>
          </p:nvPr>
        </p:nvSpPr>
        <p:spPr/>
        <p:txBody>
          <a:bodyPr/>
          <a:lstStyle/>
          <a:p>
            <a:fld id="{0211E329-588C-474F-B242-A26248BDFC74}" type="datetime1">
              <a:rPr lang="en-US" smtClean="0"/>
              <a:pPr/>
              <a:t>5/5/2010</a:t>
            </a:fld>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2"/>
          </p:nvPr>
        </p:nvSpPr>
        <p:spPr/>
        <p:txBody>
          <a:bodyPr/>
          <a:lstStyle/>
          <a:p>
            <a:r>
              <a:rPr lang="en-US" smtClean="0"/>
              <a:t>Performance Measures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4162"/>
          </a:xfrm>
        </p:spPr>
        <p:txBody>
          <a:bodyPr/>
          <a:lstStyle/>
          <a:p>
            <a:r>
              <a:rPr lang="en-US" dirty="0" smtClean="0"/>
              <a:t>FTC Criteria Enhancements - Roadway Maintenance</a:t>
            </a:r>
            <a:endParaRPr lang="en-US" sz="3000" dirty="0"/>
          </a:p>
        </p:txBody>
      </p:sp>
      <p:sp>
        <p:nvSpPr>
          <p:cNvPr id="3" name="Content Placeholder 2"/>
          <p:cNvSpPr>
            <a:spLocks noGrp="1"/>
          </p:cNvSpPr>
          <p:nvPr>
            <p:ph idx="1"/>
          </p:nvPr>
        </p:nvSpPr>
        <p:spPr>
          <a:xfrm>
            <a:off x="457200" y="1600200"/>
            <a:ext cx="8229600" cy="4297363"/>
          </a:xfrm>
        </p:spPr>
        <p:txBody>
          <a:bodyPr/>
          <a:lstStyle/>
          <a:p>
            <a:r>
              <a:rPr lang="en-US" dirty="0" smtClean="0">
                <a:solidFill>
                  <a:schemeClr val="bg1"/>
                </a:solidFill>
              </a:rPr>
              <a:t>In addition to the FDOT Mainline MRP, a custom MDX MRP is perform 3 times a year.  The MDX MRP includes:</a:t>
            </a:r>
          </a:p>
          <a:p>
            <a:pPr lvl="1"/>
            <a:r>
              <a:rPr lang="en-US" dirty="0" smtClean="0">
                <a:solidFill>
                  <a:schemeClr val="bg1"/>
                </a:solidFill>
              </a:rPr>
              <a:t>Ramps</a:t>
            </a:r>
          </a:p>
          <a:p>
            <a:pPr lvl="1"/>
            <a:r>
              <a:rPr lang="en-US" dirty="0" smtClean="0">
                <a:solidFill>
                  <a:schemeClr val="bg1"/>
                </a:solidFill>
              </a:rPr>
              <a:t>Bridges</a:t>
            </a:r>
          </a:p>
          <a:p>
            <a:r>
              <a:rPr lang="en-US" dirty="0" smtClean="0">
                <a:solidFill>
                  <a:schemeClr val="bg1"/>
                </a:solidFill>
              </a:rPr>
              <a:t>Monetary disincentives are issued to our Asset Maintenance Firms when measures are not met.</a:t>
            </a:r>
          </a:p>
          <a:p>
            <a:endParaRPr lang="en-US" dirty="0">
              <a:solidFill>
                <a:schemeClr val="bg1"/>
              </a:solidFill>
            </a:endParaRPr>
          </a:p>
        </p:txBody>
      </p:sp>
      <p:sp>
        <p:nvSpPr>
          <p:cNvPr id="4" name="Date Placeholder 3"/>
          <p:cNvSpPr>
            <a:spLocks noGrp="1"/>
          </p:cNvSpPr>
          <p:nvPr>
            <p:ph type="dt" sz="half" idx="10"/>
          </p:nvPr>
        </p:nvSpPr>
        <p:spPr/>
        <p:txBody>
          <a:bodyPr/>
          <a:lstStyle/>
          <a:p>
            <a:fld id="{0211E329-588C-474F-B242-A26248BDFC74}" type="datetime1">
              <a:rPr lang="en-US" smtClean="0"/>
              <a:pPr/>
              <a:t>5/5/2010</a:t>
            </a:fld>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2"/>
          </p:nvPr>
        </p:nvSpPr>
        <p:spPr/>
        <p:txBody>
          <a:bodyPr/>
          <a:lstStyle/>
          <a:p>
            <a:r>
              <a:rPr lang="en-US" smtClean="0"/>
              <a:t>Performance Measures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990600"/>
          <a:ext cx="9144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Title 1"/>
          <p:cNvSpPr>
            <a:spLocks noGrp="1"/>
          </p:cNvSpPr>
          <p:nvPr>
            <p:ph type="title"/>
          </p:nvPr>
        </p:nvSpPr>
        <p:spPr>
          <a:xfrm>
            <a:off x="381000" y="0"/>
            <a:ext cx="8229600" cy="1143000"/>
          </a:xfrm>
        </p:spPr>
        <p:txBody>
          <a:bodyPr/>
          <a:lstStyle/>
          <a:p>
            <a:pPr eaLnBrk="1" hangingPunct="1"/>
            <a:r>
              <a:rPr lang="en-US" dirty="0" smtClean="0">
                <a:solidFill>
                  <a:schemeClr val="bg1"/>
                </a:solidFill>
              </a:rPr>
              <a:t>Traffic Safety: MDX’s Program</a:t>
            </a:r>
          </a:p>
        </p:txBody>
      </p:sp>
      <p:sp>
        <p:nvSpPr>
          <p:cNvPr id="5" name="Slide Number Placeholder 4"/>
          <p:cNvSpPr>
            <a:spLocks noGrp="1"/>
          </p:cNvSpPr>
          <p:nvPr>
            <p:ph type="sldNum" sz="quarter" idx="10"/>
          </p:nvPr>
        </p:nvSpPr>
        <p:spPr/>
        <p:txBody>
          <a:bodyPr/>
          <a:lstStyle/>
          <a:p>
            <a:pPr>
              <a:defRPr/>
            </a:pPr>
            <a:fld id="{28F3EC3B-1564-44DE-992B-23EC3F3A2CFC}"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077200" cy="685800"/>
          </a:xfrm>
        </p:spPr>
        <p:txBody>
          <a:bodyPr/>
          <a:lstStyle/>
          <a:p>
            <a:pPr algn="ctr" eaLnBrk="1" hangingPunct="1"/>
            <a:r>
              <a:rPr lang="en-US" sz="2800" dirty="0" smtClean="0">
                <a:solidFill>
                  <a:schemeClr val="bg1"/>
                </a:solidFill>
              </a:rPr>
              <a:t>MDX System Fatalities – 2006 - 2009</a:t>
            </a:r>
          </a:p>
        </p:txBody>
      </p:sp>
      <p:sp>
        <p:nvSpPr>
          <p:cNvPr id="6147" name="Slide Number Placeholder 4"/>
          <p:cNvSpPr>
            <a:spLocks noGrp="1"/>
          </p:cNvSpPr>
          <p:nvPr>
            <p:ph type="sldNum" sz="quarter" idx="12"/>
          </p:nvPr>
        </p:nvSpPr>
        <p:spPr>
          <a:noFill/>
        </p:spPr>
        <p:txBody>
          <a:bodyPr/>
          <a:lstStyle/>
          <a:p>
            <a:fld id="{6CB7A6B4-4AF0-4552-A785-1222EBDDA07C}" type="slidenum">
              <a:rPr lang="en-US" smtClean="0"/>
              <a:pPr/>
              <a:t>14</a:t>
            </a:fld>
            <a:endParaRPr lang="en-US" smtClean="0"/>
          </a:p>
        </p:txBody>
      </p:sp>
      <p:graphicFrame>
        <p:nvGraphicFramePr>
          <p:cNvPr id="8" name="Table 7"/>
          <p:cNvGraphicFramePr>
            <a:graphicFrameLocks noGrp="1"/>
          </p:cNvGraphicFramePr>
          <p:nvPr/>
        </p:nvGraphicFramePr>
        <p:xfrm>
          <a:off x="1523997" y="1524006"/>
          <a:ext cx="6096006" cy="3809988"/>
        </p:xfrm>
        <a:graphic>
          <a:graphicData uri="http://schemas.openxmlformats.org/drawingml/2006/table">
            <a:tbl>
              <a:tblPr/>
              <a:tblGrid>
                <a:gridCol w="435429"/>
                <a:gridCol w="435429"/>
                <a:gridCol w="435429"/>
                <a:gridCol w="435429"/>
                <a:gridCol w="435429"/>
                <a:gridCol w="435429"/>
                <a:gridCol w="435429"/>
                <a:gridCol w="435429"/>
                <a:gridCol w="435429"/>
                <a:gridCol w="435429"/>
                <a:gridCol w="435429"/>
                <a:gridCol w="435429"/>
                <a:gridCol w="435429"/>
                <a:gridCol w="435429"/>
              </a:tblGrid>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r>
              <a:tr h="136071">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chemeClr val="bg2">
                            <a:lumMod val="50000"/>
                          </a:schemeClr>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chemeClr val="bg2">
                            <a:lumMod val="50000"/>
                          </a:schemeClr>
                        </a:solidFill>
                        <a:latin typeface="Calibri"/>
                      </a:endParaRPr>
                    </a:p>
                  </a:txBody>
                  <a:tcPr marL="0" marR="0" marT="0" marB="0" anchor="b">
                    <a:lnL>
                      <a:noFill/>
                    </a:lnL>
                    <a:lnR>
                      <a:noFill/>
                    </a:lnR>
                    <a:lnT>
                      <a:noFill/>
                    </a:lnT>
                    <a:lnB>
                      <a:noFill/>
                    </a:lnB>
                  </a:tcPr>
                </a:tc>
              </a:tr>
            </a:tbl>
          </a:graphicData>
        </a:graphic>
      </p:graphicFrame>
      <p:graphicFrame>
        <p:nvGraphicFramePr>
          <p:cNvPr id="9" name="Chart 8"/>
          <p:cNvGraphicFramePr/>
          <p:nvPr/>
        </p:nvGraphicFramePr>
        <p:xfrm>
          <a:off x="685800" y="914400"/>
          <a:ext cx="7439025" cy="4857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Florida Transportation Commission FY 2009</a:t>
            </a:r>
            <a:br>
              <a:rPr lang="en-US" dirty="0" smtClean="0"/>
            </a:br>
            <a:endParaRPr lang="en-US" dirty="0"/>
          </a:p>
        </p:txBody>
      </p:sp>
      <p:sp>
        <p:nvSpPr>
          <p:cNvPr id="3" name="Subtitle 2"/>
          <p:cNvSpPr>
            <a:spLocks noGrp="1"/>
          </p:cNvSpPr>
          <p:nvPr>
            <p:ph type="subTitle" idx="1"/>
          </p:nvPr>
        </p:nvSpPr>
        <p:spPr>
          <a:xfrm>
            <a:off x="1447800" y="2514600"/>
            <a:ext cx="6400800" cy="1752600"/>
          </a:xfrm>
        </p:spPr>
        <p:txBody>
          <a:bodyPr/>
          <a:lstStyle/>
          <a:p>
            <a:r>
              <a:rPr lang="en-US" dirty="0" smtClean="0">
                <a:solidFill>
                  <a:schemeClr val="bg1"/>
                </a:solidFill>
              </a:rPr>
              <a:t>Miami-Dade Expressway Authority</a:t>
            </a:r>
          </a:p>
          <a:p>
            <a:r>
              <a:rPr lang="en-US" dirty="0" smtClean="0">
                <a:solidFill>
                  <a:schemeClr val="bg1"/>
                </a:solidFill>
              </a:rPr>
              <a:t>Javier Rodriguez, P.E.</a:t>
            </a:r>
          </a:p>
          <a:p>
            <a:r>
              <a:rPr lang="en-US" dirty="0" smtClean="0">
                <a:solidFill>
                  <a:schemeClr val="bg1"/>
                </a:solidFill>
              </a:rPr>
              <a:t>Executive Director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077200" cy="685800"/>
          </a:xfrm>
        </p:spPr>
        <p:txBody>
          <a:bodyPr/>
          <a:lstStyle/>
          <a:p>
            <a:pPr algn="ctr" eaLnBrk="1" hangingPunct="1"/>
            <a:r>
              <a:rPr lang="en-US" sz="2800" dirty="0" smtClean="0">
                <a:solidFill>
                  <a:schemeClr val="bg1"/>
                </a:solidFill>
              </a:rPr>
              <a:t>MDX Work Program FY 2011-2015 TIP</a:t>
            </a:r>
          </a:p>
        </p:txBody>
      </p:sp>
      <p:sp>
        <p:nvSpPr>
          <p:cNvPr id="6147" name="Slide Number Placeholder 4"/>
          <p:cNvSpPr>
            <a:spLocks noGrp="1"/>
          </p:cNvSpPr>
          <p:nvPr>
            <p:ph type="sldNum" sz="quarter" idx="12"/>
          </p:nvPr>
        </p:nvSpPr>
        <p:spPr>
          <a:noFill/>
        </p:spPr>
        <p:txBody>
          <a:bodyPr/>
          <a:lstStyle/>
          <a:p>
            <a:fld id="{6CB7A6B4-4AF0-4552-A785-1222EBDDA07C}" type="slidenum">
              <a:rPr lang="en-US" smtClean="0"/>
              <a:pPr/>
              <a:t>2</a:t>
            </a:fld>
            <a:endParaRPr lang="en-US" smtClean="0"/>
          </a:p>
        </p:txBody>
      </p:sp>
      <p:sp>
        <p:nvSpPr>
          <p:cNvPr id="5" name="Rectangle 3"/>
          <p:cNvSpPr txBox="1">
            <a:spLocks noChangeArrowheads="1"/>
          </p:cNvSpPr>
          <p:nvPr/>
        </p:nvSpPr>
        <p:spPr bwMode="auto">
          <a:xfrm>
            <a:off x="0" y="1066800"/>
            <a:ext cx="9144000" cy="4759325"/>
          </a:xfrm>
          <a:prstGeom prst="rect">
            <a:avLst/>
          </a:prstGeom>
          <a:solidFill>
            <a:srgbClr val="FFFFFF"/>
          </a:solidFill>
          <a:ln w="9525">
            <a:noFill/>
            <a:miter lim="800000"/>
            <a:headEnd/>
            <a:tailEnd/>
          </a:ln>
        </p:spPr>
        <p:txBody>
          <a:bodyPr/>
          <a:lstStyle/>
          <a:p>
            <a:pPr marL="469900" indent="-469900" eaLnBrk="0" hangingPunct="0">
              <a:spcBef>
                <a:spcPct val="20000"/>
              </a:spcBef>
              <a:buClr>
                <a:srgbClr val="000076"/>
              </a:buClr>
              <a:buSzPct val="70000"/>
              <a:buFont typeface="Wingdings" pitchFamily="2" charset="2"/>
              <a:buChar char="o"/>
              <a:defRPr/>
            </a:pPr>
            <a:r>
              <a:rPr lang="en-US" sz="3200" kern="0" dirty="0">
                <a:solidFill>
                  <a:schemeClr val="bg2">
                    <a:lumMod val="50000"/>
                  </a:schemeClr>
                </a:solidFill>
                <a:latin typeface="+mn-lt"/>
              </a:rPr>
              <a:t>Goals</a:t>
            </a:r>
          </a:p>
          <a:p>
            <a:pPr marL="908050" lvl="1" indent="-436563" eaLnBrk="0" hangingPunct="0">
              <a:spcBef>
                <a:spcPct val="20000"/>
              </a:spcBef>
              <a:buClr>
                <a:srgbClr val="008000"/>
              </a:buClr>
              <a:buSzPct val="75000"/>
              <a:buFont typeface="Wingdings" pitchFamily="2" charset="2"/>
              <a:buChar char="n"/>
              <a:defRPr/>
            </a:pPr>
            <a:r>
              <a:rPr lang="en-US" sz="2800" kern="0" dirty="0">
                <a:solidFill>
                  <a:schemeClr val="bg2">
                    <a:lumMod val="50000"/>
                  </a:schemeClr>
                </a:solidFill>
                <a:latin typeface="+mn-lt"/>
              </a:rPr>
              <a:t>Advancing Long-Range Projects</a:t>
            </a:r>
          </a:p>
          <a:p>
            <a:pPr marL="908050" lvl="1" indent="-436563" eaLnBrk="0" hangingPunct="0">
              <a:spcBef>
                <a:spcPct val="20000"/>
              </a:spcBef>
              <a:buClr>
                <a:srgbClr val="008000"/>
              </a:buClr>
              <a:buSzPct val="75000"/>
              <a:buFont typeface="Wingdings" pitchFamily="2" charset="2"/>
              <a:buChar char="n"/>
              <a:defRPr/>
            </a:pPr>
            <a:r>
              <a:rPr lang="en-US" sz="2800" kern="0" dirty="0">
                <a:solidFill>
                  <a:schemeClr val="bg2">
                    <a:lumMod val="50000"/>
                  </a:schemeClr>
                </a:solidFill>
                <a:latin typeface="+mn-lt"/>
              </a:rPr>
              <a:t>“</a:t>
            </a:r>
            <a:r>
              <a:rPr lang="en-US" sz="3200" b="1" i="1" kern="0" dirty="0">
                <a:solidFill>
                  <a:schemeClr val="bg2">
                    <a:lumMod val="50000"/>
                  </a:schemeClr>
                </a:solidFill>
                <a:latin typeface="+mn-lt"/>
              </a:rPr>
              <a:t>It’s a GO</a:t>
            </a:r>
            <a:r>
              <a:rPr lang="en-US" sz="2800" kern="0" dirty="0">
                <a:solidFill>
                  <a:schemeClr val="bg2">
                    <a:lumMod val="50000"/>
                  </a:schemeClr>
                </a:solidFill>
                <a:latin typeface="+mn-lt"/>
              </a:rPr>
              <a:t>” for Open Road Tolling</a:t>
            </a:r>
          </a:p>
          <a:p>
            <a:pPr marL="908050" lvl="1" indent="-436563" eaLnBrk="0" hangingPunct="0">
              <a:spcBef>
                <a:spcPct val="20000"/>
              </a:spcBef>
              <a:buClr>
                <a:srgbClr val="008000"/>
              </a:buClr>
              <a:buSzPct val="75000"/>
              <a:buFont typeface="Wingdings" pitchFamily="2" charset="2"/>
              <a:buChar char="n"/>
              <a:defRPr/>
            </a:pPr>
            <a:r>
              <a:rPr lang="en-US" sz="2800" kern="0" dirty="0">
                <a:solidFill>
                  <a:schemeClr val="bg2">
                    <a:lumMod val="50000"/>
                  </a:schemeClr>
                </a:solidFill>
                <a:latin typeface="+mn-lt"/>
              </a:rPr>
              <a:t>ITS Next Steps</a:t>
            </a:r>
          </a:p>
          <a:p>
            <a:pPr marL="908050" lvl="1" indent="-436563" eaLnBrk="0" hangingPunct="0">
              <a:spcBef>
                <a:spcPct val="20000"/>
              </a:spcBef>
              <a:buClr>
                <a:srgbClr val="008000"/>
              </a:buClr>
              <a:buSzPct val="75000"/>
              <a:buFont typeface="Wingdings" pitchFamily="2" charset="2"/>
              <a:buChar char="n"/>
              <a:defRPr/>
            </a:pPr>
            <a:r>
              <a:rPr lang="en-US" sz="2800" kern="0" dirty="0">
                <a:solidFill>
                  <a:schemeClr val="bg2">
                    <a:lumMod val="50000"/>
                  </a:schemeClr>
                </a:solidFill>
                <a:latin typeface="+mn-lt"/>
              </a:rPr>
              <a:t>Completing Capacity Improvements</a:t>
            </a:r>
          </a:p>
          <a:p>
            <a:pPr marL="908050" lvl="1" indent="-436563" eaLnBrk="0" hangingPunct="0">
              <a:spcBef>
                <a:spcPct val="20000"/>
              </a:spcBef>
              <a:buClr>
                <a:srgbClr val="008000"/>
              </a:buClr>
              <a:buSzPct val="75000"/>
              <a:buFont typeface="Wingdings" pitchFamily="2" charset="2"/>
              <a:buChar char="n"/>
              <a:defRPr/>
            </a:pPr>
            <a:r>
              <a:rPr lang="en-US" sz="2800" kern="0" dirty="0" smtClean="0">
                <a:solidFill>
                  <a:schemeClr val="bg2">
                    <a:lumMod val="50000"/>
                  </a:schemeClr>
                </a:solidFill>
                <a:latin typeface="+mn-lt"/>
              </a:rPr>
              <a:t>Partnering</a:t>
            </a:r>
          </a:p>
          <a:p>
            <a:pPr marL="908050" lvl="1" indent="-436563" eaLnBrk="0" hangingPunct="0">
              <a:spcBef>
                <a:spcPct val="20000"/>
              </a:spcBef>
              <a:buClr>
                <a:srgbClr val="008000"/>
              </a:buClr>
              <a:buSzPct val="75000"/>
              <a:buFont typeface="Wingdings" pitchFamily="2" charset="2"/>
              <a:buChar char="n"/>
              <a:defRPr/>
            </a:pPr>
            <a:r>
              <a:rPr lang="en-US" sz="2800" kern="0" dirty="0" smtClean="0">
                <a:solidFill>
                  <a:schemeClr val="bg2">
                    <a:lumMod val="50000"/>
                  </a:schemeClr>
                </a:solidFill>
              </a:rPr>
              <a:t>FTC</a:t>
            </a:r>
            <a:endParaRPr lang="en-US" sz="2800" kern="0" dirty="0">
              <a:solidFill>
                <a:schemeClr val="bg2">
                  <a:lumMod val="50000"/>
                </a:schemeClr>
              </a:solidFill>
              <a:latin typeface="+mn-lt"/>
            </a:endParaRPr>
          </a:p>
          <a:p>
            <a:pPr marL="908050" lvl="1" indent="-436563" eaLnBrk="0" hangingPunct="0">
              <a:spcBef>
                <a:spcPct val="20000"/>
              </a:spcBef>
              <a:buClr>
                <a:srgbClr val="008000"/>
              </a:buClr>
              <a:buSzPct val="75000"/>
              <a:buFont typeface="Wingdings" pitchFamily="2" charset="2"/>
              <a:buNone/>
              <a:defRPr/>
            </a:pPr>
            <a:endParaRPr lang="en-US" sz="2800" kern="0" dirty="0">
              <a:solidFill>
                <a:schemeClr val="bg2">
                  <a:lumMod val="50000"/>
                </a:schemeClr>
              </a:solidFill>
              <a:latin typeface="+mn-lt"/>
            </a:endParaRPr>
          </a:p>
          <a:p>
            <a:pPr marL="908050" lvl="1" indent="-436563" eaLnBrk="0" hangingPunct="0">
              <a:spcBef>
                <a:spcPct val="20000"/>
              </a:spcBef>
              <a:buClr>
                <a:srgbClr val="008000"/>
              </a:buClr>
              <a:buSzPct val="75000"/>
              <a:buFont typeface="Wingdings" pitchFamily="2" charset="2"/>
              <a:buChar char="n"/>
              <a:defRPr/>
            </a:pPr>
            <a:endParaRPr lang="en-US" kern="0" dirty="0">
              <a:solidFill>
                <a:schemeClr val="bg2">
                  <a:lumMod val="50000"/>
                </a:schemeClr>
              </a:solidFill>
              <a:latin typeface="+mn-lt"/>
            </a:endParaRPr>
          </a:p>
          <a:p>
            <a:pPr marL="469900" indent="-469900">
              <a:lnSpc>
                <a:spcPct val="90000"/>
              </a:lnSpc>
              <a:spcBef>
                <a:spcPct val="20000"/>
              </a:spcBef>
              <a:buClr>
                <a:srgbClr val="000076"/>
              </a:buClr>
              <a:buSzPct val="70000"/>
              <a:buFont typeface="Wingdings" pitchFamily="2" charset="2"/>
              <a:buNone/>
              <a:defRPr/>
            </a:pPr>
            <a:endParaRPr lang="en-US" sz="2000" kern="0" dirty="0">
              <a:solidFill>
                <a:schemeClr val="bg2">
                  <a:lumMod val="50000"/>
                </a:schemeClr>
              </a:solidFill>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077200" cy="685800"/>
          </a:xfrm>
        </p:spPr>
        <p:txBody>
          <a:bodyPr/>
          <a:lstStyle/>
          <a:p>
            <a:pPr algn="ctr" eaLnBrk="1" hangingPunct="1"/>
            <a:r>
              <a:rPr lang="en-US" sz="4400" smtClean="0">
                <a:solidFill>
                  <a:schemeClr val="bg1"/>
                </a:solidFill>
              </a:rPr>
              <a:t>Advancing Long-Range Projects</a:t>
            </a:r>
          </a:p>
        </p:txBody>
      </p:sp>
      <p:sp>
        <p:nvSpPr>
          <p:cNvPr id="7171" name="Rectangle 3"/>
          <p:cNvSpPr>
            <a:spLocks noGrp="1" noChangeArrowheads="1"/>
          </p:cNvSpPr>
          <p:nvPr>
            <p:ph idx="1"/>
          </p:nvPr>
        </p:nvSpPr>
        <p:spPr>
          <a:xfrm>
            <a:off x="76200" y="990600"/>
            <a:ext cx="4648200" cy="4876800"/>
          </a:xfrm>
        </p:spPr>
        <p:txBody>
          <a:bodyPr/>
          <a:lstStyle/>
          <a:p>
            <a:pPr>
              <a:buClr>
                <a:srgbClr val="008000"/>
              </a:buClr>
              <a:buFont typeface="Wingdings" pitchFamily="2" charset="2"/>
              <a:buChar char="q"/>
            </a:pPr>
            <a:r>
              <a:rPr lang="en-US" sz="2400" b="1" dirty="0" smtClean="0">
                <a:solidFill>
                  <a:schemeClr val="bg1"/>
                </a:solidFill>
              </a:rPr>
              <a:t>SR 874 Ramp Connector</a:t>
            </a:r>
          </a:p>
          <a:p>
            <a:pPr>
              <a:buClr>
                <a:srgbClr val="008000"/>
              </a:buClr>
              <a:buFont typeface="Wingdings" pitchFamily="2" charset="2"/>
              <a:buChar char="q"/>
            </a:pPr>
            <a:endParaRPr lang="en-US" sz="2400" b="1" dirty="0" smtClean="0">
              <a:solidFill>
                <a:schemeClr val="bg1"/>
              </a:solidFill>
            </a:endParaRPr>
          </a:p>
          <a:p>
            <a:pPr>
              <a:buClr>
                <a:srgbClr val="008000"/>
              </a:buClr>
              <a:buFont typeface="Wingdings" pitchFamily="2" charset="2"/>
              <a:buChar char="q"/>
            </a:pPr>
            <a:r>
              <a:rPr lang="en-US" sz="2400" b="1" dirty="0" smtClean="0">
                <a:solidFill>
                  <a:schemeClr val="bg1"/>
                </a:solidFill>
              </a:rPr>
              <a:t>SR 924 Extension West to HEFT</a:t>
            </a:r>
          </a:p>
          <a:p>
            <a:pPr>
              <a:buClr>
                <a:srgbClr val="008000"/>
              </a:buClr>
              <a:buFont typeface="Wingdings" pitchFamily="2" charset="2"/>
              <a:buChar char="q"/>
            </a:pPr>
            <a:endParaRPr lang="en-US" sz="2400" b="1" dirty="0" smtClean="0">
              <a:solidFill>
                <a:schemeClr val="bg1"/>
              </a:solidFill>
            </a:endParaRPr>
          </a:p>
          <a:p>
            <a:pPr>
              <a:buClr>
                <a:srgbClr val="008000"/>
              </a:buClr>
              <a:buFont typeface="Wingdings" pitchFamily="2" charset="2"/>
              <a:buChar char="q"/>
            </a:pPr>
            <a:r>
              <a:rPr lang="en-US" sz="2400" b="1" dirty="0" smtClean="0">
                <a:solidFill>
                  <a:schemeClr val="bg1"/>
                </a:solidFill>
              </a:rPr>
              <a:t>SR 924 Extension East to I-95</a:t>
            </a:r>
          </a:p>
          <a:p>
            <a:pPr>
              <a:buClr>
                <a:srgbClr val="008000"/>
              </a:buClr>
              <a:buFont typeface="Wingdings" pitchFamily="2" charset="2"/>
              <a:buChar char="q"/>
            </a:pPr>
            <a:endParaRPr lang="en-US" sz="2400" b="1" dirty="0" smtClean="0">
              <a:solidFill>
                <a:schemeClr val="bg1"/>
              </a:solidFill>
            </a:endParaRPr>
          </a:p>
          <a:p>
            <a:pPr>
              <a:buClr>
                <a:srgbClr val="008000"/>
              </a:buClr>
              <a:buFont typeface="Wingdings" pitchFamily="2" charset="2"/>
              <a:buChar char="q"/>
            </a:pPr>
            <a:r>
              <a:rPr lang="en-US" sz="2400" b="1" dirty="0" smtClean="0">
                <a:solidFill>
                  <a:schemeClr val="bg1"/>
                </a:solidFill>
              </a:rPr>
              <a:t>U.S. 1 Express Lanes</a:t>
            </a:r>
          </a:p>
          <a:p>
            <a:pPr>
              <a:buClr>
                <a:srgbClr val="008000"/>
              </a:buClr>
              <a:buFont typeface="Wingdings" pitchFamily="2" charset="2"/>
              <a:buChar char="q"/>
            </a:pPr>
            <a:endParaRPr lang="en-US" sz="2000" b="1" dirty="0" smtClean="0">
              <a:solidFill>
                <a:schemeClr val="bg1"/>
              </a:solidFill>
            </a:endParaRPr>
          </a:p>
          <a:p>
            <a:pPr>
              <a:buClr>
                <a:srgbClr val="008000"/>
              </a:buClr>
              <a:buFont typeface="Wingdings" pitchFamily="2" charset="2"/>
              <a:buChar char="q"/>
            </a:pPr>
            <a:r>
              <a:rPr lang="en-US" sz="2400" b="1" dirty="0" smtClean="0">
                <a:solidFill>
                  <a:schemeClr val="bg1"/>
                </a:solidFill>
              </a:rPr>
              <a:t>Connect 4 Xpress </a:t>
            </a:r>
          </a:p>
          <a:p>
            <a:pPr>
              <a:buClr>
                <a:srgbClr val="008000"/>
              </a:buClr>
              <a:buFont typeface="Wingdings" pitchFamily="2" charset="2"/>
              <a:buChar char="q"/>
            </a:pPr>
            <a:endParaRPr lang="en-US" sz="2400" b="1" dirty="0" smtClean="0">
              <a:solidFill>
                <a:schemeClr val="bg1"/>
              </a:solidFill>
            </a:endParaRPr>
          </a:p>
          <a:p>
            <a:pPr>
              <a:buClr>
                <a:srgbClr val="008000"/>
              </a:buClr>
              <a:buFont typeface="Wingdings" pitchFamily="2" charset="2"/>
              <a:buChar char="q"/>
            </a:pPr>
            <a:r>
              <a:rPr lang="en-US" sz="2400" b="1" dirty="0" smtClean="0">
                <a:solidFill>
                  <a:schemeClr val="bg1"/>
                </a:solidFill>
              </a:rPr>
              <a:t>SR 836 Southwest Extension</a:t>
            </a:r>
          </a:p>
          <a:p>
            <a:pPr>
              <a:spcBef>
                <a:spcPts val="400"/>
              </a:spcBef>
            </a:pPr>
            <a:endParaRPr lang="en-US" sz="2000" dirty="0" smtClean="0">
              <a:solidFill>
                <a:schemeClr val="bg1"/>
              </a:solidFill>
            </a:endParaRPr>
          </a:p>
          <a:p>
            <a:pPr lvl="1">
              <a:spcBef>
                <a:spcPts val="400"/>
              </a:spcBef>
            </a:pPr>
            <a:endParaRPr lang="en-US" sz="2000" dirty="0" smtClean="0">
              <a:solidFill>
                <a:schemeClr val="bg1"/>
              </a:solidFill>
            </a:endParaRPr>
          </a:p>
        </p:txBody>
      </p:sp>
      <p:sp>
        <p:nvSpPr>
          <p:cNvPr id="7172" name="Slide Number Placeholder 4"/>
          <p:cNvSpPr>
            <a:spLocks noGrp="1"/>
          </p:cNvSpPr>
          <p:nvPr>
            <p:ph type="sldNum" sz="quarter" idx="12"/>
          </p:nvPr>
        </p:nvSpPr>
        <p:spPr>
          <a:noFill/>
        </p:spPr>
        <p:txBody>
          <a:bodyPr/>
          <a:lstStyle/>
          <a:p>
            <a:fld id="{F53E8A3D-28D7-4C21-B1CE-777DF861BADB}" type="slidenum">
              <a:rPr lang="en-US" smtClean="0"/>
              <a:pPr/>
              <a:t>3</a:t>
            </a:fld>
            <a:endParaRPr lang="en-US" smtClean="0"/>
          </a:p>
        </p:txBody>
      </p:sp>
      <p:pic>
        <p:nvPicPr>
          <p:cNvPr id="7173" name="Picture 4" descr="sr87410.jpg"/>
          <p:cNvPicPr>
            <a:picLocks noChangeAspect="1"/>
          </p:cNvPicPr>
          <p:nvPr/>
        </p:nvPicPr>
        <p:blipFill>
          <a:blip r:embed="rId3" cstate="print"/>
          <a:srcRect/>
          <a:stretch>
            <a:fillRect/>
          </a:stretch>
        </p:blipFill>
        <p:spPr bwMode="auto">
          <a:xfrm>
            <a:off x="5181600" y="990600"/>
            <a:ext cx="3703638" cy="2487613"/>
          </a:xfrm>
          <a:prstGeom prst="rect">
            <a:avLst/>
          </a:prstGeom>
          <a:noFill/>
          <a:ln w="9525">
            <a:noFill/>
            <a:miter lim="800000"/>
            <a:headEnd/>
            <a:tailEnd/>
          </a:ln>
        </p:spPr>
      </p:pic>
      <p:pic>
        <p:nvPicPr>
          <p:cNvPr id="7174" name="Picture 5" descr="Picture1.jpg"/>
          <p:cNvPicPr>
            <a:picLocks noChangeAspect="1"/>
          </p:cNvPicPr>
          <p:nvPr/>
        </p:nvPicPr>
        <p:blipFill>
          <a:blip r:embed="rId4" cstate="print"/>
          <a:srcRect/>
          <a:stretch>
            <a:fillRect/>
          </a:stretch>
        </p:blipFill>
        <p:spPr bwMode="auto">
          <a:xfrm>
            <a:off x="4800600" y="3581400"/>
            <a:ext cx="4257675"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077200" cy="685800"/>
          </a:xfrm>
        </p:spPr>
        <p:txBody>
          <a:bodyPr/>
          <a:lstStyle/>
          <a:p>
            <a:pPr algn="ctr" eaLnBrk="1" hangingPunct="1"/>
            <a:r>
              <a:rPr lang="en-US" sz="4400" smtClean="0">
                <a:solidFill>
                  <a:schemeClr val="bg1"/>
                </a:solidFill>
              </a:rPr>
              <a:t>“It’s a GO” for Open Road Tolling</a:t>
            </a:r>
          </a:p>
        </p:txBody>
      </p:sp>
      <p:sp>
        <p:nvSpPr>
          <p:cNvPr id="9219" name="Rectangle 3"/>
          <p:cNvSpPr>
            <a:spLocks noGrp="1" noChangeArrowheads="1"/>
          </p:cNvSpPr>
          <p:nvPr>
            <p:ph idx="1"/>
          </p:nvPr>
        </p:nvSpPr>
        <p:spPr>
          <a:xfrm>
            <a:off x="0" y="990600"/>
            <a:ext cx="8915400" cy="4835525"/>
          </a:xfrm>
        </p:spPr>
        <p:txBody>
          <a:bodyPr/>
          <a:lstStyle/>
          <a:p>
            <a:pPr marL="533400" indent="-533400" eaLnBrk="1" hangingPunct="1">
              <a:buFont typeface="Wingdings" pitchFamily="2" charset="2"/>
              <a:buChar char="q"/>
              <a:defRPr/>
            </a:pPr>
            <a:r>
              <a:rPr lang="en-US" sz="2400" b="1" dirty="0" smtClean="0"/>
              <a:t>SR 924, SR 874 and SR 878 Infrastructure Modifications for ORT</a:t>
            </a:r>
            <a:r>
              <a:rPr lang="en-US" sz="2000" b="1" dirty="0" smtClean="0"/>
              <a:t> </a:t>
            </a:r>
          </a:p>
          <a:p>
            <a:pPr lvl="1">
              <a:lnSpc>
                <a:spcPct val="90000"/>
              </a:lnSpc>
              <a:defRPr/>
            </a:pPr>
            <a:r>
              <a:rPr lang="en-US" sz="2000" dirty="0" smtClean="0"/>
              <a:t>Includes toll plaza removal (where existing), installation of gantries, shelters and signage</a:t>
            </a:r>
          </a:p>
          <a:p>
            <a:pPr lvl="1">
              <a:lnSpc>
                <a:spcPct val="90000"/>
              </a:lnSpc>
              <a:defRPr/>
            </a:pPr>
            <a:r>
              <a:rPr lang="en-US" sz="2000" dirty="0" smtClean="0"/>
              <a:t>Under construction</a:t>
            </a:r>
          </a:p>
          <a:p>
            <a:pPr>
              <a:lnSpc>
                <a:spcPct val="80000"/>
              </a:lnSpc>
              <a:buFont typeface="Wingdings" pitchFamily="2" charset="2"/>
              <a:buChar char="q"/>
              <a:defRPr/>
            </a:pPr>
            <a:r>
              <a:rPr lang="en-US" sz="2400" b="1" dirty="0" smtClean="0"/>
              <a:t>Tentative Opening Dates</a:t>
            </a:r>
          </a:p>
          <a:p>
            <a:pPr lvl="1">
              <a:lnSpc>
                <a:spcPct val="80000"/>
              </a:lnSpc>
              <a:defRPr/>
            </a:pPr>
            <a:r>
              <a:rPr lang="en-US" sz="2000" dirty="0" smtClean="0"/>
              <a:t>SR 924 – Spring of 2010</a:t>
            </a:r>
          </a:p>
          <a:p>
            <a:pPr lvl="1">
              <a:lnSpc>
                <a:spcPct val="80000"/>
              </a:lnSpc>
              <a:defRPr/>
            </a:pPr>
            <a:r>
              <a:rPr lang="en-US" sz="2000" dirty="0" smtClean="0"/>
              <a:t>SR 874 / SR 878 – Summer of 2010</a:t>
            </a:r>
          </a:p>
          <a:p>
            <a:pPr lvl="1">
              <a:lnSpc>
                <a:spcPct val="80000"/>
              </a:lnSpc>
              <a:defRPr/>
            </a:pPr>
            <a:r>
              <a:rPr lang="en-US" sz="2000" dirty="0" smtClean="0"/>
              <a:t>SR 112 – FY 2012</a:t>
            </a:r>
          </a:p>
          <a:p>
            <a:pPr lvl="1">
              <a:lnSpc>
                <a:spcPct val="80000"/>
              </a:lnSpc>
              <a:defRPr/>
            </a:pPr>
            <a:r>
              <a:rPr lang="en-US" sz="2000" dirty="0" smtClean="0"/>
              <a:t>SR 836 – FY 2014 </a:t>
            </a:r>
            <a:br>
              <a:rPr lang="en-US" sz="2000" dirty="0" smtClean="0"/>
            </a:br>
            <a:r>
              <a:rPr lang="en-US" sz="2000" dirty="0" smtClean="0"/>
              <a:t>(w/ potential of being advanced)</a:t>
            </a:r>
          </a:p>
          <a:p>
            <a:pPr>
              <a:lnSpc>
                <a:spcPct val="80000"/>
              </a:lnSpc>
              <a:buFont typeface="Wingdings" pitchFamily="2" charset="2"/>
              <a:buChar char="q"/>
              <a:defRPr/>
            </a:pPr>
            <a:r>
              <a:rPr lang="en-US" sz="2400" b="1" dirty="0" smtClean="0"/>
              <a:t>Launched micro-site for ORT</a:t>
            </a:r>
          </a:p>
          <a:p>
            <a:pPr lvl="1">
              <a:lnSpc>
                <a:spcPct val="80000"/>
              </a:lnSpc>
              <a:buSzPct val="65000"/>
              <a:defRPr/>
            </a:pPr>
            <a:r>
              <a:rPr lang="en-US" b="1" u="sng" dirty="0" smtClean="0">
                <a:solidFill>
                  <a:srgbClr val="008000"/>
                </a:solidFill>
                <a:uFill>
                  <a:solidFill>
                    <a:srgbClr val="008000"/>
                  </a:solidFill>
                </a:uFill>
                <a:hlinkClick r:id="rId3"/>
              </a:rPr>
              <a:t>www.mdxort.com</a:t>
            </a:r>
            <a:endParaRPr lang="en-US" b="1" u="sng" dirty="0" smtClean="0">
              <a:solidFill>
                <a:srgbClr val="008000"/>
              </a:solidFill>
              <a:uFill>
                <a:solidFill>
                  <a:srgbClr val="008000"/>
                </a:solidFill>
              </a:uFill>
            </a:endParaRPr>
          </a:p>
          <a:p>
            <a:pPr lvl="1">
              <a:lnSpc>
                <a:spcPct val="80000"/>
              </a:lnSpc>
              <a:buFont typeface="Wingdings" pitchFamily="2" charset="2"/>
              <a:buNone/>
              <a:defRPr/>
            </a:pPr>
            <a:endParaRPr lang="en-US" sz="2000" dirty="0" smtClean="0"/>
          </a:p>
        </p:txBody>
      </p:sp>
      <p:sp>
        <p:nvSpPr>
          <p:cNvPr id="8196" name="Slide Number Placeholder 4"/>
          <p:cNvSpPr>
            <a:spLocks noGrp="1"/>
          </p:cNvSpPr>
          <p:nvPr>
            <p:ph type="sldNum" sz="quarter" idx="12"/>
          </p:nvPr>
        </p:nvSpPr>
        <p:spPr>
          <a:noFill/>
        </p:spPr>
        <p:txBody>
          <a:bodyPr/>
          <a:lstStyle/>
          <a:p>
            <a:fld id="{79CB9B60-B768-4153-8D6A-8ADF3316D654}" type="slidenum">
              <a:rPr lang="en-US" smtClean="0"/>
              <a:pPr/>
              <a:t>4</a:t>
            </a:fld>
            <a:endParaRPr lang="en-US" smtClean="0"/>
          </a:p>
        </p:txBody>
      </p:sp>
      <p:pic>
        <p:nvPicPr>
          <p:cNvPr id="8197" name="Picture 4" descr="pmor_080408_101c.jpg"/>
          <p:cNvPicPr>
            <a:picLocks noChangeAspect="1"/>
          </p:cNvPicPr>
          <p:nvPr/>
        </p:nvPicPr>
        <p:blipFill>
          <a:blip r:embed="rId4" cstate="print"/>
          <a:srcRect/>
          <a:stretch>
            <a:fillRect/>
          </a:stretch>
        </p:blipFill>
        <p:spPr bwMode="auto">
          <a:xfrm>
            <a:off x="5638800" y="1752600"/>
            <a:ext cx="3429000" cy="411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
            <a:ext cx="8077200" cy="685800"/>
          </a:xfrm>
        </p:spPr>
        <p:txBody>
          <a:bodyPr/>
          <a:lstStyle/>
          <a:p>
            <a:pPr algn="ctr" eaLnBrk="1" hangingPunct="1"/>
            <a:r>
              <a:rPr lang="en-US" sz="4400" smtClean="0">
                <a:solidFill>
                  <a:schemeClr val="bg1"/>
                </a:solidFill>
              </a:rPr>
              <a:t>ITS – Next Steps</a:t>
            </a:r>
          </a:p>
        </p:txBody>
      </p:sp>
      <p:sp>
        <p:nvSpPr>
          <p:cNvPr id="9219" name="Rectangle 3"/>
          <p:cNvSpPr>
            <a:spLocks noGrp="1" noChangeArrowheads="1"/>
          </p:cNvSpPr>
          <p:nvPr>
            <p:ph idx="1"/>
          </p:nvPr>
        </p:nvSpPr>
        <p:spPr>
          <a:xfrm>
            <a:off x="76200" y="1066800"/>
            <a:ext cx="5181600" cy="4759325"/>
          </a:xfrm>
        </p:spPr>
        <p:txBody>
          <a:bodyPr/>
          <a:lstStyle/>
          <a:p>
            <a:pPr>
              <a:lnSpc>
                <a:spcPct val="80000"/>
              </a:lnSpc>
            </a:pPr>
            <a:r>
              <a:rPr lang="en-US" sz="2400" b="1" smtClean="0"/>
              <a:t>Systemwide Communications &amp; Incident Management/Surveillance</a:t>
            </a:r>
            <a:r>
              <a:rPr lang="en-US" sz="2400" smtClean="0"/>
              <a:t> </a:t>
            </a:r>
            <a:r>
              <a:rPr lang="en-US" sz="2000" smtClean="0"/>
              <a:t>Completed in Feb. 2010</a:t>
            </a:r>
          </a:p>
          <a:p>
            <a:pPr>
              <a:lnSpc>
                <a:spcPct val="80000"/>
              </a:lnSpc>
            </a:pPr>
            <a:endParaRPr lang="en-US" sz="2400" smtClean="0"/>
          </a:p>
          <a:p>
            <a:pPr>
              <a:lnSpc>
                <a:spcPct val="80000"/>
              </a:lnSpc>
            </a:pPr>
            <a:r>
              <a:rPr lang="en-US" sz="2400" b="1" smtClean="0"/>
              <a:t>Next Steps….</a:t>
            </a:r>
          </a:p>
          <a:p>
            <a:pPr lvl="1">
              <a:lnSpc>
                <a:spcPct val="80000"/>
              </a:lnSpc>
            </a:pPr>
            <a:r>
              <a:rPr lang="en-US" sz="2000" smtClean="0"/>
              <a:t>Systemwide Implementation of </a:t>
            </a:r>
            <a:br>
              <a:rPr lang="en-US" sz="2000" smtClean="0"/>
            </a:br>
            <a:r>
              <a:rPr lang="en-US" sz="2000" smtClean="0"/>
              <a:t>Dynamic Message Signs</a:t>
            </a:r>
          </a:p>
          <a:p>
            <a:pPr lvl="1">
              <a:lnSpc>
                <a:spcPct val="80000"/>
              </a:lnSpc>
            </a:pPr>
            <a:endParaRPr lang="en-US" sz="2000" smtClean="0"/>
          </a:p>
          <a:p>
            <a:pPr lvl="1">
              <a:lnSpc>
                <a:spcPct val="80000"/>
              </a:lnSpc>
            </a:pPr>
            <a:r>
              <a:rPr lang="en-US" sz="2000" smtClean="0"/>
              <a:t>ITS Master Plan</a:t>
            </a:r>
          </a:p>
        </p:txBody>
      </p:sp>
      <p:sp>
        <p:nvSpPr>
          <p:cNvPr id="9220" name="Slide Number Placeholder 4"/>
          <p:cNvSpPr>
            <a:spLocks noGrp="1"/>
          </p:cNvSpPr>
          <p:nvPr>
            <p:ph type="sldNum" sz="quarter" idx="12"/>
          </p:nvPr>
        </p:nvSpPr>
        <p:spPr>
          <a:noFill/>
        </p:spPr>
        <p:txBody>
          <a:bodyPr/>
          <a:lstStyle/>
          <a:p>
            <a:fld id="{31CC65BF-2174-4D41-8D42-A8DF6838EA1E}" type="slidenum">
              <a:rPr lang="en-US" smtClean="0"/>
              <a:pPr/>
              <a:t>5</a:t>
            </a:fld>
            <a:endParaRPr lang="en-US" smtClean="0"/>
          </a:p>
        </p:txBody>
      </p:sp>
      <p:pic>
        <p:nvPicPr>
          <p:cNvPr id="9221" name="Picture 4" descr="Camera being lowered for maintenance on SR-924.JPG"/>
          <p:cNvPicPr>
            <a:picLocks noChangeAspect="1"/>
          </p:cNvPicPr>
          <p:nvPr/>
        </p:nvPicPr>
        <p:blipFill>
          <a:blip r:embed="rId3" cstate="print"/>
          <a:srcRect/>
          <a:stretch>
            <a:fillRect/>
          </a:stretch>
        </p:blipFill>
        <p:spPr bwMode="auto">
          <a:xfrm>
            <a:off x="1676400" y="3886200"/>
            <a:ext cx="2667000" cy="1998663"/>
          </a:xfrm>
          <a:prstGeom prst="rect">
            <a:avLst/>
          </a:prstGeom>
          <a:noFill/>
          <a:ln w="9525">
            <a:noFill/>
            <a:miter lim="800000"/>
            <a:headEnd/>
            <a:tailEnd/>
          </a:ln>
        </p:spPr>
      </p:pic>
      <p:pic>
        <p:nvPicPr>
          <p:cNvPr id="9222" name="Picture 5" descr="Detector station on SR-112.JPG"/>
          <p:cNvPicPr>
            <a:picLocks noChangeAspect="1"/>
          </p:cNvPicPr>
          <p:nvPr/>
        </p:nvPicPr>
        <p:blipFill>
          <a:blip r:embed="rId4" cstate="print"/>
          <a:srcRect/>
          <a:stretch>
            <a:fillRect/>
          </a:stretch>
        </p:blipFill>
        <p:spPr bwMode="auto">
          <a:xfrm>
            <a:off x="5867400" y="1374775"/>
            <a:ext cx="2663825" cy="403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077200" cy="685800"/>
          </a:xfrm>
        </p:spPr>
        <p:txBody>
          <a:bodyPr/>
          <a:lstStyle/>
          <a:p>
            <a:pPr algn="ctr" eaLnBrk="1" hangingPunct="1"/>
            <a:r>
              <a:rPr lang="en-US" sz="4400" smtClean="0">
                <a:solidFill>
                  <a:schemeClr val="bg1"/>
                </a:solidFill>
              </a:rPr>
              <a:t>Completing Capacity Projects</a:t>
            </a:r>
          </a:p>
        </p:txBody>
      </p:sp>
      <p:sp>
        <p:nvSpPr>
          <p:cNvPr id="10243" name="Rectangle 3"/>
          <p:cNvSpPr>
            <a:spLocks noGrp="1" noChangeArrowheads="1"/>
          </p:cNvSpPr>
          <p:nvPr>
            <p:ph idx="1"/>
          </p:nvPr>
        </p:nvSpPr>
        <p:spPr>
          <a:xfrm>
            <a:off x="0" y="914400"/>
            <a:ext cx="4953000" cy="4759325"/>
          </a:xfrm>
        </p:spPr>
        <p:txBody>
          <a:bodyPr/>
          <a:lstStyle/>
          <a:p>
            <a:pPr>
              <a:lnSpc>
                <a:spcPct val="80000"/>
              </a:lnSpc>
              <a:buFont typeface="Wingdings" pitchFamily="2" charset="2"/>
              <a:buChar char="q"/>
            </a:pPr>
            <a:r>
              <a:rPr lang="en-US" sz="2200" b="1" smtClean="0"/>
              <a:t>SR 836 Eastbound Auxiliary Lane</a:t>
            </a:r>
            <a:r>
              <a:rPr lang="en-US" sz="2400" smtClean="0"/>
              <a:t/>
            </a:r>
            <a:br>
              <a:rPr lang="en-US" sz="2400" smtClean="0"/>
            </a:br>
            <a:endParaRPr lang="en-US" sz="2400" smtClean="0"/>
          </a:p>
          <a:p>
            <a:pPr>
              <a:lnSpc>
                <a:spcPct val="80000"/>
              </a:lnSpc>
              <a:buFont typeface="Wingdings" pitchFamily="2" charset="2"/>
              <a:buChar char="q"/>
            </a:pPr>
            <a:r>
              <a:rPr lang="en-US" sz="2200" b="1" smtClean="0"/>
              <a:t>SR 874 / Killian Parkway Interchange Improvements</a:t>
            </a:r>
          </a:p>
          <a:p>
            <a:pPr>
              <a:lnSpc>
                <a:spcPct val="80000"/>
              </a:lnSpc>
              <a:buFont typeface="Wingdings" pitchFamily="2" charset="2"/>
              <a:buChar char="q"/>
            </a:pPr>
            <a:endParaRPr lang="en-US" sz="1800" smtClean="0"/>
          </a:p>
          <a:p>
            <a:pPr>
              <a:lnSpc>
                <a:spcPct val="80000"/>
              </a:lnSpc>
              <a:buFont typeface="Wingdings" pitchFamily="2" charset="2"/>
              <a:buChar char="q"/>
            </a:pPr>
            <a:r>
              <a:rPr lang="en-US" sz="2200" b="1" smtClean="0"/>
              <a:t>SR 836 Interchange Modifications at 87</a:t>
            </a:r>
            <a:r>
              <a:rPr lang="en-US" sz="2200" b="1" baseline="30000" smtClean="0"/>
              <a:t>th</a:t>
            </a:r>
            <a:r>
              <a:rPr lang="en-US" sz="2200" b="1" smtClean="0"/>
              <a:t> Ave.</a:t>
            </a:r>
            <a:r>
              <a:rPr lang="en-US" sz="2200" smtClean="0"/>
              <a:t/>
            </a:r>
            <a:br>
              <a:rPr lang="en-US" sz="2200" smtClean="0"/>
            </a:br>
            <a:endParaRPr lang="en-US" sz="2200" smtClean="0"/>
          </a:p>
          <a:p>
            <a:pPr>
              <a:lnSpc>
                <a:spcPct val="80000"/>
              </a:lnSpc>
              <a:buFont typeface="Wingdings" pitchFamily="2" charset="2"/>
              <a:buChar char="q"/>
            </a:pPr>
            <a:r>
              <a:rPr lang="en-US" sz="2200" b="1" smtClean="0"/>
              <a:t>SR 836 Auxiliary Lanes &amp; </a:t>
            </a:r>
            <a:br>
              <a:rPr lang="en-US" sz="2200" b="1" smtClean="0"/>
            </a:br>
            <a:r>
              <a:rPr lang="en-US" sz="2200" b="1" smtClean="0"/>
              <a:t>Interchange Improvements </a:t>
            </a:r>
            <a:br>
              <a:rPr lang="en-US" sz="2200" b="1" smtClean="0"/>
            </a:br>
            <a:r>
              <a:rPr lang="en-US" sz="2400" smtClean="0"/>
              <a:t>(</a:t>
            </a:r>
            <a:r>
              <a:rPr lang="en-US" sz="1800" smtClean="0"/>
              <a:t>Eastbound NW 42</a:t>
            </a:r>
            <a:r>
              <a:rPr lang="en-US" sz="1800" baseline="30000" smtClean="0"/>
              <a:t>nd</a:t>
            </a:r>
            <a:r>
              <a:rPr lang="en-US" sz="1800" smtClean="0"/>
              <a:t> Ave to NW 17</a:t>
            </a:r>
            <a:r>
              <a:rPr lang="en-US" sz="1800" baseline="30000" smtClean="0"/>
              <a:t>th</a:t>
            </a:r>
            <a:r>
              <a:rPr lang="en-US" sz="1800" smtClean="0"/>
              <a:t>  Ave </a:t>
            </a:r>
            <a:br>
              <a:rPr lang="en-US" sz="1800" smtClean="0"/>
            </a:br>
            <a:r>
              <a:rPr lang="en-US" sz="1800" smtClean="0"/>
              <a:t>and westbound NW 57</a:t>
            </a:r>
            <a:r>
              <a:rPr lang="en-US" sz="1800" baseline="30000" smtClean="0"/>
              <a:t>th</a:t>
            </a:r>
            <a:r>
              <a:rPr lang="en-US" sz="1800" smtClean="0"/>
              <a:t> Ave to NW 27</a:t>
            </a:r>
            <a:r>
              <a:rPr lang="en-US" sz="1800" baseline="30000" smtClean="0"/>
              <a:t>th</a:t>
            </a:r>
            <a:r>
              <a:rPr lang="en-US" sz="1800" smtClean="0"/>
              <a:t> Ave)</a:t>
            </a:r>
            <a:r>
              <a:rPr lang="en-US" sz="2200" smtClean="0"/>
              <a:t/>
            </a:r>
            <a:br>
              <a:rPr lang="en-US" sz="2200" smtClean="0"/>
            </a:br>
            <a:endParaRPr lang="en-US" sz="2200" smtClean="0"/>
          </a:p>
          <a:p>
            <a:pPr>
              <a:lnSpc>
                <a:spcPct val="80000"/>
              </a:lnSpc>
              <a:buFont typeface="Wingdings" pitchFamily="2" charset="2"/>
              <a:buChar char="q"/>
            </a:pPr>
            <a:r>
              <a:rPr lang="en-US" sz="2200" b="1" smtClean="0"/>
              <a:t>SR 874 Mainline Reconstruction</a:t>
            </a:r>
          </a:p>
          <a:p>
            <a:pPr lvl="1">
              <a:lnSpc>
                <a:spcPct val="80000"/>
              </a:lnSpc>
              <a:buFont typeface="Wingdings" pitchFamily="2" charset="2"/>
              <a:buNone/>
            </a:pPr>
            <a:endParaRPr lang="en-US" sz="2000" smtClean="0"/>
          </a:p>
        </p:txBody>
      </p:sp>
      <p:sp>
        <p:nvSpPr>
          <p:cNvPr id="10244" name="Slide Number Placeholder 4"/>
          <p:cNvSpPr>
            <a:spLocks noGrp="1"/>
          </p:cNvSpPr>
          <p:nvPr>
            <p:ph type="sldNum" sz="quarter" idx="12"/>
          </p:nvPr>
        </p:nvSpPr>
        <p:spPr>
          <a:noFill/>
        </p:spPr>
        <p:txBody>
          <a:bodyPr/>
          <a:lstStyle/>
          <a:p>
            <a:fld id="{52AF38C6-A998-433B-9E91-217F8D6EFE40}" type="slidenum">
              <a:rPr lang="en-US" smtClean="0"/>
              <a:pPr/>
              <a:t>6</a:t>
            </a:fld>
            <a:endParaRPr lang="en-US" smtClean="0"/>
          </a:p>
        </p:txBody>
      </p:sp>
      <p:pic>
        <p:nvPicPr>
          <p:cNvPr id="10245" name="Picture 4" descr="from golf course.jpg"/>
          <p:cNvPicPr>
            <a:picLocks noChangeAspect="1"/>
          </p:cNvPicPr>
          <p:nvPr/>
        </p:nvPicPr>
        <p:blipFill>
          <a:blip r:embed="rId3" cstate="print"/>
          <a:srcRect/>
          <a:stretch>
            <a:fillRect/>
          </a:stretch>
        </p:blipFill>
        <p:spPr bwMode="auto">
          <a:xfrm>
            <a:off x="4775200" y="3276600"/>
            <a:ext cx="4292600" cy="2579688"/>
          </a:xfrm>
          <a:prstGeom prst="rect">
            <a:avLst/>
          </a:prstGeom>
          <a:noFill/>
          <a:ln w="9525">
            <a:noFill/>
            <a:miter lim="800000"/>
            <a:headEnd/>
            <a:tailEnd/>
          </a:ln>
        </p:spPr>
      </p:pic>
      <p:pic>
        <p:nvPicPr>
          <p:cNvPr id="10246" name="Picture 5" descr="Clearing &amp; Grubbing 957.JPG"/>
          <p:cNvPicPr>
            <a:picLocks noChangeAspect="1"/>
          </p:cNvPicPr>
          <p:nvPr/>
        </p:nvPicPr>
        <p:blipFill>
          <a:blip r:embed="rId4" cstate="print"/>
          <a:srcRect/>
          <a:stretch>
            <a:fillRect/>
          </a:stretch>
        </p:blipFill>
        <p:spPr bwMode="auto">
          <a:xfrm>
            <a:off x="5943600" y="914400"/>
            <a:ext cx="3078163" cy="2308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52400"/>
            <a:ext cx="8077200" cy="685800"/>
          </a:xfrm>
        </p:spPr>
        <p:txBody>
          <a:bodyPr/>
          <a:lstStyle/>
          <a:p>
            <a:pPr algn="ctr" eaLnBrk="1" hangingPunct="1"/>
            <a:r>
              <a:rPr lang="en-US" sz="4400" dirty="0" smtClean="0">
                <a:solidFill>
                  <a:schemeClr val="bg1"/>
                </a:solidFill>
              </a:rPr>
              <a:t>Partnering</a:t>
            </a:r>
          </a:p>
        </p:txBody>
      </p:sp>
      <p:sp>
        <p:nvSpPr>
          <p:cNvPr id="11267" name="Rectangle 3"/>
          <p:cNvSpPr>
            <a:spLocks noGrp="1" noChangeArrowheads="1"/>
          </p:cNvSpPr>
          <p:nvPr>
            <p:ph idx="1"/>
          </p:nvPr>
        </p:nvSpPr>
        <p:spPr>
          <a:xfrm>
            <a:off x="76200" y="1108075"/>
            <a:ext cx="6248400" cy="4911725"/>
          </a:xfrm>
        </p:spPr>
        <p:txBody>
          <a:bodyPr/>
          <a:lstStyle/>
          <a:p>
            <a:pPr>
              <a:lnSpc>
                <a:spcPct val="80000"/>
              </a:lnSpc>
            </a:pPr>
            <a:r>
              <a:rPr lang="en-US" sz="2400" b="1" dirty="0" smtClean="0">
                <a:solidFill>
                  <a:schemeClr val="bg1"/>
                </a:solidFill>
              </a:rPr>
              <a:t>Central Boulevard Reconstruction</a:t>
            </a:r>
          </a:p>
          <a:p>
            <a:pPr lvl="1"/>
            <a:r>
              <a:rPr lang="en-US" sz="2000" dirty="0" smtClean="0">
                <a:solidFill>
                  <a:schemeClr val="bg1"/>
                </a:solidFill>
              </a:rPr>
              <a:t>MDX will act as a fund partner and grant recipient from FDOT to administer the project on behalf </a:t>
            </a:r>
            <a:br>
              <a:rPr lang="en-US" sz="2000" dirty="0" smtClean="0">
                <a:solidFill>
                  <a:schemeClr val="bg1"/>
                </a:solidFill>
              </a:rPr>
            </a:br>
            <a:r>
              <a:rPr lang="en-US" sz="2000" dirty="0" smtClean="0">
                <a:solidFill>
                  <a:schemeClr val="bg1"/>
                </a:solidFill>
              </a:rPr>
              <a:t>of MDAD</a:t>
            </a:r>
          </a:p>
          <a:p>
            <a:pPr lvl="1"/>
            <a:r>
              <a:rPr lang="en-US" sz="2000" dirty="0" smtClean="0">
                <a:solidFill>
                  <a:schemeClr val="bg1"/>
                </a:solidFill>
              </a:rPr>
              <a:t>MDX/FDOT contributing up to $48.5 Million  each</a:t>
            </a:r>
          </a:p>
          <a:p>
            <a:pPr lvl="1">
              <a:lnSpc>
                <a:spcPct val="80000"/>
              </a:lnSpc>
            </a:pPr>
            <a:r>
              <a:rPr lang="en-US" sz="2000" dirty="0" smtClean="0">
                <a:solidFill>
                  <a:schemeClr val="bg1"/>
                </a:solidFill>
              </a:rPr>
              <a:t>Design-Build Start – Spring 2010</a:t>
            </a:r>
          </a:p>
          <a:p>
            <a:pPr>
              <a:lnSpc>
                <a:spcPct val="80000"/>
              </a:lnSpc>
            </a:pPr>
            <a:r>
              <a:rPr lang="en-US" sz="2400" b="1" dirty="0" smtClean="0">
                <a:solidFill>
                  <a:schemeClr val="bg1"/>
                </a:solidFill>
              </a:rPr>
              <a:t>SR 826 / SR 836 Interchange Improvements</a:t>
            </a:r>
          </a:p>
          <a:p>
            <a:pPr lvl="1">
              <a:lnSpc>
                <a:spcPct val="80000"/>
              </a:lnSpc>
            </a:pPr>
            <a:r>
              <a:rPr lang="en-US" sz="2000" dirty="0" smtClean="0">
                <a:solidFill>
                  <a:schemeClr val="bg1"/>
                </a:solidFill>
              </a:rPr>
              <a:t>Joint Participation Agreement with FDOT </a:t>
            </a:r>
          </a:p>
          <a:p>
            <a:pPr lvl="1">
              <a:lnSpc>
                <a:spcPct val="80000"/>
              </a:lnSpc>
            </a:pPr>
            <a:r>
              <a:rPr lang="en-US" sz="2000" dirty="0" smtClean="0">
                <a:solidFill>
                  <a:schemeClr val="bg1"/>
                </a:solidFill>
              </a:rPr>
              <a:t>MDX contributing $200 Million</a:t>
            </a:r>
          </a:p>
          <a:p>
            <a:pPr lvl="1">
              <a:lnSpc>
                <a:spcPct val="80000"/>
              </a:lnSpc>
            </a:pPr>
            <a:r>
              <a:rPr lang="en-US" sz="2000" dirty="0" smtClean="0">
                <a:solidFill>
                  <a:schemeClr val="bg1"/>
                </a:solidFill>
              </a:rPr>
              <a:t>Began in the Fall 2009</a:t>
            </a:r>
          </a:p>
          <a:p>
            <a:pPr>
              <a:lnSpc>
                <a:spcPct val="80000"/>
              </a:lnSpc>
            </a:pPr>
            <a:r>
              <a:rPr lang="en-US" sz="2400" b="1" dirty="0" smtClean="0">
                <a:solidFill>
                  <a:schemeClr val="bg1"/>
                </a:solidFill>
              </a:rPr>
              <a:t>SR 874 / SR 826 Interchange Improvements</a:t>
            </a:r>
          </a:p>
          <a:p>
            <a:pPr lvl="1">
              <a:lnSpc>
                <a:spcPct val="80000"/>
              </a:lnSpc>
            </a:pPr>
            <a:r>
              <a:rPr lang="en-US" sz="2000" dirty="0" smtClean="0">
                <a:solidFill>
                  <a:schemeClr val="bg1"/>
                </a:solidFill>
              </a:rPr>
              <a:t>Joint Participation Agreement with FDOT </a:t>
            </a:r>
          </a:p>
          <a:p>
            <a:pPr lvl="1">
              <a:lnSpc>
                <a:spcPct val="80000"/>
              </a:lnSpc>
            </a:pPr>
            <a:r>
              <a:rPr lang="en-US" sz="2000" dirty="0" smtClean="0">
                <a:solidFill>
                  <a:schemeClr val="bg1"/>
                </a:solidFill>
              </a:rPr>
              <a:t>MDX contributing $60 Million</a:t>
            </a:r>
          </a:p>
          <a:p>
            <a:pPr lvl="1">
              <a:lnSpc>
                <a:spcPct val="80000"/>
              </a:lnSpc>
            </a:pPr>
            <a:r>
              <a:rPr lang="en-US" sz="2000" dirty="0" smtClean="0">
                <a:solidFill>
                  <a:schemeClr val="bg1"/>
                </a:solidFill>
              </a:rPr>
              <a:t>Construction began in Fall 2008</a:t>
            </a:r>
          </a:p>
          <a:p>
            <a:pPr lvl="1">
              <a:lnSpc>
                <a:spcPct val="80000"/>
              </a:lnSpc>
            </a:pPr>
            <a:endParaRPr lang="en-US" sz="2000" dirty="0" smtClean="0">
              <a:solidFill>
                <a:schemeClr val="bg1"/>
              </a:solidFill>
            </a:endParaRPr>
          </a:p>
        </p:txBody>
      </p:sp>
      <p:sp>
        <p:nvSpPr>
          <p:cNvPr id="11268" name="Slide Number Placeholder 4"/>
          <p:cNvSpPr>
            <a:spLocks noGrp="1"/>
          </p:cNvSpPr>
          <p:nvPr>
            <p:ph type="sldNum" sz="quarter" idx="12"/>
          </p:nvPr>
        </p:nvSpPr>
        <p:spPr>
          <a:noFill/>
        </p:spPr>
        <p:txBody>
          <a:bodyPr/>
          <a:lstStyle/>
          <a:p>
            <a:fld id="{262F38AE-9604-436A-AEF7-F1A44FBF0953}" type="slidenum">
              <a:rPr lang="en-US" smtClean="0"/>
              <a:pPr/>
              <a:t>7</a:t>
            </a:fld>
            <a:endParaRPr lang="en-US" smtClean="0"/>
          </a:p>
        </p:txBody>
      </p:sp>
      <p:pic>
        <p:nvPicPr>
          <p:cNvPr id="11269" name="Picture 4" descr="photomontage_08 29_C (3).JPG"/>
          <p:cNvPicPr>
            <a:picLocks noChangeAspect="1"/>
          </p:cNvPicPr>
          <p:nvPr/>
        </p:nvPicPr>
        <p:blipFill>
          <a:blip r:embed="rId3" cstate="print"/>
          <a:srcRect/>
          <a:stretch>
            <a:fillRect/>
          </a:stretch>
        </p:blipFill>
        <p:spPr bwMode="auto">
          <a:xfrm>
            <a:off x="6324600" y="914400"/>
            <a:ext cx="276225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lstStyle/>
          <a:p>
            <a:r>
              <a:rPr lang="en-US" dirty="0" smtClean="0"/>
              <a:t>FTC Criteria Reporting</a:t>
            </a:r>
            <a:endParaRPr lang="en-US" dirty="0"/>
          </a:p>
        </p:txBody>
      </p:sp>
      <p:sp>
        <p:nvSpPr>
          <p:cNvPr id="4" name="Date Placeholder 3"/>
          <p:cNvSpPr>
            <a:spLocks noGrp="1"/>
          </p:cNvSpPr>
          <p:nvPr>
            <p:ph type="dt" sz="half" idx="10"/>
          </p:nvPr>
        </p:nvSpPr>
        <p:spPr/>
        <p:txBody>
          <a:bodyPr/>
          <a:lstStyle/>
          <a:p>
            <a:fld id="{AFB918FD-2636-48E9-A3ED-C6947F23660B}" type="datetime1">
              <a:rPr lang="en-US" smtClean="0"/>
              <a:pPr/>
              <a:t>5/5/2010</a:t>
            </a:fld>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
        <p:nvSpPr>
          <p:cNvPr id="6" name="Footer Placeholder 5"/>
          <p:cNvSpPr>
            <a:spLocks noGrp="1"/>
          </p:cNvSpPr>
          <p:nvPr>
            <p:ph type="ftr" sz="quarter" idx="12"/>
          </p:nvPr>
        </p:nvSpPr>
        <p:spPr/>
        <p:txBody>
          <a:bodyPr/>
          <a:lstStyle/>
          <a:p>
            <a:r>
              <a:rPr lang="en-US" smtClean="0"/>
              <a:t>Performance Measures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AFB918FD-2636-48E9-A3ED-C6947F23660B}" type="datetime1">
              <a:rPr lang="en-US" smtClean="0"/>
              <a:pPr/>
              <a:t>5/5/2010</a:t>
            </a:fld>
            <a:endParaRPr lang="en-US"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2"/>
          </p:nvPr>
        </p:nvSpPr>
        <p:spPr/>
        <p:txBody>
          <a:bodyPr/>
          <a:lstStyle/>
          <a:p>
            <a:r>
              <a:rPr lang="en-US" smtClean="0"/>
              <a:t>Performance Measures</a:t>
            </a:r>
            <a:endParaRPr lang="en-US"/>
          </a:p>
        </p:txBody>
      </p:sp>
      <p:sp>
        <p:nvSpPr>
          <p:cNvPr id="7" name="Content Placeholder 6"/>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
            <a:ext cx="9144000" cy="598980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DXFl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DXFlame">
  <a:themeElements>
    <a:clrScheme name="MDXFlame">
      <a:dk1>
        <a:srgbClr val="FFFFFF"/>
      </a:dk1>
      <a:lt1>
        <a:srgbClr val="FFFFFF"/>
      </a:lt1>
      <a:dk2>
        <a:srgbClr val="FFFFFF"/>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MDXFlame</Template>
  <TotalTime>1646</TotalTime>
  <Words>675</Words>
  <Application>Microsoft Office PowerPoint</Application>
  <PresentationFormat>On-screen Show (4:3)</PresentationFormat>
  <Paragraphs>162</Paragraphs>
  <Slides>15</Slides>
  <Notes>11</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MDXFlame</vt:lpstr>
      <vt:lpstr>Custom Design</vt:lpstr>
      <vt:lpstr>1_Custom Design</vt:lpstr>
      <vt:lpstr>1_MDXFlame</vt:lpstr>
      <vt:lpstr>2_Custom Design</vt:lpstr>
      <vt:lpstr>3_Custom Design</vt:lpstr>
      <vt:lpstr>Florida Transportation Commission FY 2009 </vt:lpstr>
      <vt:lpstr>MDX Work Program FY 2011-2015 TIP</vt:lpstr>
      <vt:lpstr>Advancing Long-Range Projects</vt:lpstr>
      <vt:lpstr>“It’s a GO” for Open Road Tolling</vt:lpstr>
      <vt:lpstr>ITS – Next Steps</vt:lpstr>
      <vt:lpstr>Completing Capacity Projects</vt:lpstr>
      <vt:lpstr>Partnering</vt:lpstr>
      <vt:lpstr>FTC Criteria Reporting</vt:lpstr>
      <vt:lpstr>Slide 9</vt:lpstr>
      <vt:lpstr>Slide 10</vt:lpstr>
      <vt:lpstr>FTC Criteria: </vt:lpstr>
      <vt:lpstr>FTC Criteria Enhancements - Roadway Maintenance</vt:lpstr>
      <vt:lpstr>Traffic Safety: MDX’s Program</vt:lpstr>
      <vt:lpstr>MDX System Fatalities – 2006 - 2009</vt:lpstr>
      <vt:lpstr>Florida Transportation Commission FY 2009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 Highlights</dc:title>
  <dc:creator/>
  <cp:lastModifiedBy>Lisa O. Stone</cp:lastModifiedBy>
  <cp:revision>20</cp:revision>
  <dcterms:created xsi:type="dcterms:W3CDTF">2006-08-16T00:00:00Z</dcterms:created>
  <dcterms:modified xsi:type="dcterms:W3CDTF">2010-05-05T14:30:59Z</dcterms:modified>
</cp:coreProperties>
</file>