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737" autoAdjust="0"/>
  </p:normalViewPr>
  <p:slideViewPr>
    <p:cSldViewPr>
      <p:cViewPr varScale="1">
        <p:scale>
          <a:sx n="88" d="100"/>
          <a:sy n="88" d="100"/>
        </p:scale>
        <p:origin x="-102" y="-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2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eich\My%20Documents\My%20Documents\MPOAC%20Revenue%20Commission\White%20Paper%20Data\Copy%20of%20Fed%20Tax%20History_AK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eich\My%20Documents\My%20Documents\MPOAC%20Revenue%20Commission\White%20Paper%20Data\Table_04_23%20Light%20Duty%20Fuel%20Efficincy%201980-20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eich\My%20Documents\My%20Documents\MPOAC%20Revenue%20Commission\White%20Paper%20Data\Copy%20of%20RECSUM%202010%20AUG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eich\My%20Documents\My%20Documents\MPOAC%20Revenue%20Commission\White%20Paper%20Data\Copy%20of%20RECSUM%202010%20AUG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eich\My%20Documents\My%20Documents\MPOAC%20Revenue%20Commission\White%20Paper%20Data\Metro%20Shortfall%20E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Federal Motor Fuel</a:t>
            </a:r>
            <a:r>
              <a:rPr lang="en-US" baseline="0" dirty="0"/>
              <a:t> Tax History </a:t>
            </a:r>
          </a:p>
          <a:p>
            <a:pPr>
              <a:defRPr/>
            </a:pPr>
            <a:r>
              <a:rPr lang="en-US" baseline="0" dirty="0" smtClean="0"/>
              <a:t>Actual </a:t>
            </a:r>
            <a:r>
              <a:rPr lang="en-US" baseline="0" dirty="0"/>
              <a:t>and Adjusted Rates</a:t>
            </a:r>
            <a:endParaRPr lang="en-US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'Fuel Tax History '!$A$18</c:f>
              <c:strCache>
                <c:ptCount val="1"/>
                <c:pt idx="0">
                  <c:v>Gasoline Actual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'Fuel Tax History '!$B$17:$BD$17</c:f>
              <c:numCache>
                <c:formatCode>General</c:formatCode>
                <c:ptCount val="55"/>
                <c:pt idx="0">
                  <c:v>1956</c:v>
                </c:pt>
                <c:pt idx="1">
                  <c:v>1957</c:v>
                </c:pt>
                <c:pt idx="2">
                  <c:v>1958</c:v>
                </c:pt>
                <c:pt idx="3">
                  <c:v>1959</c:v>
                </c:pt>
                <c:pt idx="4">
                  <c:v>1960</c:v>
                </c:pt>
                <c:pt idx="5">
                  <c:v>1961</c:v>
                </c:pt>
                <c:pt idx="6">
                  <c:v>1962</c:v>
                </c:pt>
                <c:pt idx="7">
                  <c:v>1963</c:v>
                </c:pt>
                <c:pt idx="8">
                  <c:v>1964</c:v>
                </c:pt>
                <c:pt idx="9">
                  <c:v>1965</c:v>
                </c:pt>
                <c:pt idx="10">
                  <c:v>1966</c:v>
                </c:pt>
                <c:pt idx="11">
                  <c:v>1967</c:v>
                </c:pt>
                <c:pt idx="12">
                  <c:v>1968</c:v>
                </c:pt>
                <c:pt idx="13">
                  <c:v>1969</c:v>
                </c:pt>
                <c:pt idx="14">
                  <c:v>1970</c:v>
                </c:pt>
                <c:pt idx="15">
                  <c:v>1971</c:v>
                </c:pt>
                <c:pt idx="16">
                  <c:v>1972</c:v>
                </c:pt>
                <c:pt idx="17">
                  <c:v>1973</c:v>
                </c:pt>
                <c:pt idx="18">
                  <c:v>1974</c:v>
                </c:pt>
                <c:pt idx="19">
                  <c:v>1975</c:v>
                </c:pt>
                <c:pt idx="20">
                  <c:v>1976</c:v>
                </c:pt>
                <c:pt idx="21">
                  <c:v>1977</c:v>
                </c:pt>
                <c:pt idx="22">
                  <c:v>1978</c:v>
                </c:pt>
                <c:pt idx="23">
                  <c:v>1979</c:v>
                </c:pt>
                <c:pt idx="24">
                  <c:v>1980</c:v>
                </c:pt>
                <c:pt idx="25">
                  <c:v>1981</c:v>
                </c:pt>
                <c:pt idx="26">
                  <c:v>1982</c:v>
                </c:pt>
                <c:pt idx="27">
                  <c:v>1983</c:v>
                </c:pt>
                <c:pt idx="28">
                  <c:v>1984</c:v>
                </c:pt>
                <c:pt idx="29">
                  <c:v>1985</c:v>
                </c:pt>
                <c:pt idx="30">
                  <c:v>1986</c:v>
                </c:pt>
                <c:pt idx="31">
                  <c:v>1987</c:v>
                </c:pt>
                <c:pt idx="32">
                  <c:v>1988</c:v>
                </c:pt>
                <c:pt idx="33">
                  <c:v>1989</c:v>
                </c:pt>
                <c:pt idx="34">
                  <c:v>1990</c:v>
                </c:pt>
                <c:pt idx="35">
                  <c:v>1991</c:v>
                </c:pt>
                <c:pt idx="36">
                  <c:v>1992</c:v>
                </c:pt>
                <c:pt idx="37">
                  <c:v>1993</c:v>
                </c:pt>
                <c:pt idx="38">
                  <c:v>1994</c:v>
                </c:pt>
                <c:pt idx="39">
                  <c:v>1995</c:v>
                </c:pt>
                <c:pt idx="40">
                  <c:v>1996</c:v>
                </c:pt>
                <c:pt idx="41">
                  <c:v>1997</c:v>
                </c:pt>
                <c:pt idx="42">
                  <c:v>1998</c:v>
                </c:pt>
                <c:pt idx="43">
                  <c:v>1999</c:v>
                </c:pt>
                <c:pt idx="44">
                  <c:v>2000</c:v>
                </c:pt>
                <c:pt idx="45">
                  <c:v>2001</c:v>
                </c:pt>
                <c:pt idx="46">
                  <c:v>2002</c:v>
                </c:pt>
                <c:pt idx="47">
                  <c:v>2003</c:v>
                </c:pt>
                <c:pt idx="48">
                  <c:v>2004</c:v>
                </c:pt>
                <c:pt idx="49">
                  <c:v>2005</c:v>
                </c:pt>
                <c:pt idx="50">
                  <c:v>2006</c:v>
                </c:pt>
                <c:pt idx="51">
                  <c:v>2007</c:v>
                </c:pt>
                <c:pt idx="52">
                  <c:v>2008</c:v>
                </c:pt>
                <c:pt idx="53">
                  <c:v>2009</c:v>
                </c:pt>
                <c:pt idx="54">
                  <c:v>2010</c:v>
                </c:pt>
              </c:numCache>
            </c:numRef>
          </c:cat>
          <c:val>
            <c:numRef>
              <c:f>'Fuel Tax History '!$B$18:$BD$18</c:f>
              <c:numCache>
                <c:formatCode>General</c:formatCode>
                <c:ptCount val="55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  <c:pt idx="20">
                  <c:v>4</c:v>
                </c:pt>
                <c:pt idx="21">
                  <c:v>4</c:v>
                </c:pt>
                <c:pt idx="22">
                  <c:v>4</c:v>
                </c:pt>
                <c:pt idx="23">
                  <c:v>4</c:v>
                </c:pt>
                <c:pt idx="24">
                  <c:v>4</c:v>
                </c:pt>
                <c:pt idx="25">
                  <c:v>4</c:v>
                </c:pt>
                <c:pt idx="26">
                  <c:v>4</c:v>
                </c:pt>
                <c:pt idx="27">
                  <c:v>9</c:v>
                </c:pt>
                <c:pt idx="28">
                  <c:v>9</c:v>
                </c:pt>
                <c:pt idx="29">
                  <c:v>9</c:v>
                </c:pt>
                <c:pt idx="30">
                  <c:v>9</c:v>
                </c:pt>
                <c:pt idx="31">
                  <c:v>9.1</c:v>
                </c:pt>
                <c:pt idx="32">
                  <c:v>9.1</c:v>
                </c:pt>
                <c:pt idx="33">
                  <c:v>9.1</c:v>
                </c:pt>
                <c:pt idx="34">
                  <c:v>14.1</c:v>
                </c:pt>
                <c:pt idx="35">
                  <c:v>14.1</c:v>
                </c:pt>
                <c:pt idx="36">
                  <c:v>14.1</c:v>
                </c:pt>
                <c:pt idx="37">
                  <c:v>18.399999999999999</c:v>
                </c:pt>
                <c:pt idx="38">
                  <c:v>18.399999999999999</c:v>
                </c:pt>
                <c:pt idx="39">
                  <c:v>18.399999999999999</c:v>
                </c:pt>
                <c:pt idx="40">
                  <c:v>18.3</c:v>
                </c:pt>
                <c:pt idx="41">
                  <c:v>18.399999999999999</c:v>
                </c:pt>
                <c:pt idx="42">
                  <c:v>18.399999999999999</c:v>
                </c:pt>
                <c:pt idx="43">
                  <c:v>18.399999999999999</c:v>
                </c:pt>
                <c:pt idx="44">
                  <c:v>18.399999999999999</c:v>
                </c:pt>
                <c:pt idx="45">
                  <c:v>18.399999999999999</c:v>
                </c:pt>
                <c:pt idx="46">
                  <c:v>18.399999999999999</c:v>
                </c:pt>
                <c:pt idx="47">
                  <c:v>18.399999999999999</c:v>
                </c:pt>
                <c:pt idx="48">
                  <c:v>18.399999999999999</c:v>
                </c:pt>
                <c:pt idx="49">
                  <c:v>18.399999999999999</c:v>
                </c:pt>
                <c:pt idx="50">
                  <c:v>18.399999999999999</c:v>
                </c:pt>
                <c:pt idx="51">
                  <c:v>18.399999999999999</c:v>
                </c:pt>
                <c:pt idx="52">
                  <c:v>18.399999999999999</c:v>
                </c:pt>
                <c:pt idx="53">
                  <c:v>18.399999999999999</c:v>
                </c:pt>
                <c:pt idx="54">
                  <c:v>18.399999999999999</c:v>
                </c:pt>
              </c:numCache>
            </c:numRef>
          </c:val>
        </c:ser>
        <c:ser>
          <c:idx val="1"/>
          <c:order val="1"/>
          <c:tx>
            <c:strRef>
              <c:f>'Fuel Tax History '!$A$19</c:f>
              <c:strCache>
                <c:ptCount val="1"/>
                <c:pt idx="0">
                  <c:v>Gasoline 2009 $'s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'Fuel Tax History '!$B$17:$BD$17</c:f>
              <c:numCache>
                <c:formatCode>General</c:formatCode>
                <c:ptCount val="55"/>
                <c:pt idx="0">
                  <c:v>1956</c:v>
                </c:pt>
                <c:pt idx="1">
                  <c:v>1957</c:v>
                </c:pt>
                <c:pt idx="2">
                  <c:v>1958</c:v>
                </c:pt>
                <c:pt idx="3">
                  <c:v>1959</c:v>
                </c:pt>
                <c:pt idx="4">
                  <c:v>1960</c:v>
                </c:pt>
                <c:pt idx="5">
                  <c:v>1961</c:v>
                </c:pt>
                <c:pt idx="6">
                  <c:v>1962</c:v>
                </c:pt>
                <c:pt idx="7">
                  <c:v>1963</c:v>
                </c:pt>
                <c:pt idx="8">
                  <c:v>1964</c:v>
                </c:pt>
                <c:pt idx="9">
                  <c:v>1965</c:v>
                </c:pt>
                <c:pt idx="10">
                  <c:v>1966</c:v>
                </c:pt>
                <c:pt idx="11">
                  <c:v>1967</c:v>
                </c:pt>
                <c:pt idx="12">
                  <c:v>1968</c:v>
                </c:pt>
                <c:pt idx="13">
                  <c:v>1969</c:v>
                </c:pt>
                <c:pt idx="14">
                  <c:v>1970</c:v>
                </c:pt>
                <c:pt idx="15">
                  <c:v>1971</c:v>
                </c:pt>
                <c:pt idx="16">
                  <c:v>1972</c:v>
                </c:pt>
                <c:pt idx="17">
                  <c:v>1973</c:v>
                </c:pt>
                <c:pt idx="18">
                  <c:v>1974</c:v>
                </c:pt>
                <c:pt idx="19">
                  <c:v>1975</c:v>
                </c:pt>
                <c:pt idx="20">
                  <c:v>1976</c:v>
                </c:pt>
                <c:pt idx="21">
                  <c:v>1977</c:v>
                </c:pt>
                <c:pt idx="22">
                  <c:v>1978</c:v>
                </c:pt>
                <c:pt idx="23">
                  <c:v>1979</c:v>
                </c:pt>
                <c:pt idx="24">
                  <c:v>1980</c:v>
                </c:pt>
                <c:pt idx="25">
                  <c:v>1981</c:v>
                </c:pt>
                <c:pt idx="26">
                  <c:v>1982</c:v>
                </c:pt>
                <c:pt idx="27">
                  <c:v>1983</c:v>
                </c:pt>
                <c:pt idx="28">
                  <c:v>1984</c:v>
                </c:pt>
                <c:pt idx="29">
                  <c:v>1985</c:v>
                </c:pt>
                <c:pt idx="30">
                  <c:v>1986</c:v>
                </c:pt>
                <c:pt idx="31">
                  <c:v>1987</c:v>
                </c:pt>
                <c:pt idx="32">
                  <c:v>1988</c:v>
                </c:pt>
                <c:pt idx="33">
                  <c:v>1989</c:v>
                </c:pt>
                <c:pt idx="34">
                  <c:v>1990</c:v>
                </c:pt>
                <c:pt idx="35">
                  <c:v>1991</c:v>
                </c:pt>
                <c:pt idx="36">
                  <c:v>1992</c:v>
                </c:pt>
                <c:pt idx="37">
                  <c:v>1993</c:v>
                </c:pt>
                <c:pt idx="38">
                  <c:v>1994</c:v>
                </c:pt>
                <c:pt idx="39">
                  <c:v>1995</c:v>
                </c:pt>
                <c:pt idx="40">
                  <c:v>1996</c:v>
                </c:pt>
                <c:pt idx="41">
                  <c:v>1997</c:v>
                </c:pt>
                <c:pt idx="42">
                  <c:v>1998</c:v>
                </c:pt>
                <c:pt idx="43">
                  <c:v>1999</c:v>
                </c:pt>
                <c:pt idx="44">
                  <c:v>2000</c:v>
                </c:pt>
                <c:pt idx="45">
                  <c:v>2001</c:v>
                </c:pt>
                <c:pt idx="46">
                  <c:v>2002</c:v>
                </c:pt>
                <c:pt idx="47">
                  <c:v>2003</c:v>
                </c:pt>
                <c:pt idx="48">
                  <c:v>2004</c:v>
                </c:pt>
                <c:pt idx="49">
                  <c:v>2005</c:v>
                </c:pt>
                <c:pt idx="50">
                  <c:v>2006</c:v>
                </c:pt>
                <c:pt idx="51">
                  <c:v>2007</c:v>
                </c:pt>
                <c:pt idx="52">
                  <c:v>2008</c:v>
                </c:pt>
                <c:pt idx="53">
                  <c:v>2009</c:v>
                </c:pt>
                <c:pt idx="54">
                  <c:v>2010</c:v>
                </c:pt>
              </c:numCache>
            </c:numRef>
          </c:cat>
          <c:val>
            <c:numRef>
              <c:f>'Fuel Tax History '!$B$19:$BD$19</c:f>
              <c:numCache>
                <c:formatCode>0.0</c:formatCode>
                <c:ptCount val="55"/>
                <c:pt idx="0">
                  <c:v>23.640661938534276</c:v>
                </c:pt>
                <c:pt idx="1">
                  <c:v>22.813688212927733</c:v>
                </c:pt>
                <c:pt idx="2">
                  <c:v>22.205773501110265</c:v>
                </c:pt>
                <c:pt idx="3">
                  <c:v>29.368575624082233</c:v>
                </c:pt>
                <c:pt idx="4">
                  <c:v>28.901734104046227</c:v>
                </c:pt>
                <c:pt idx="5">
                  <c:v>28.612303290414875</c:v>
                </c:pt>
                <c:pt idx="6">
                  <c:v>28.30856334041049</c:v>
                </c:pt>
                <c:pt idx="7">
                  <c:v>27.972027972027924</c:v>
                </c:pt>
                <c:pt idx="8">
                  <c:v>27.586206896551694</c:v>
                </c:pt>
                <c:pt idx="9">
                  <c:v>27.137042062415198</c:v>
                </c:pt>
                <c:pt idx="10">
                  <c:v>26.385224274406294</c:v>
                </c:pt>
                <c:pt idx="11">
                  <c:v>25.641025641025642</c:v>
                </c:pt>
                <c:pt idx="12">
                  <c:v>24.615384615384631</c:v>
                </c:pt>
                <c:pt idx="13">
                  <c:v>23.36448598130843</c:v>
                </c:pt>
                <c:pt idx="14">
                  <c:v>22.050716648291047</c:v>
                </c:pt>
                <c:pt idx="15">
                  <c:v>21.130480718436345</c:v>
                </c:pt>
                <c:pt idx="16">
                  <c:v>20.491803278688533</c:v>
                </c:pt>
                <c:pt idx="17">
                  <c:v>19.286403085824489</c:v>
                </c:pt>
                <c:pt idx="18">
                  <c:v>17.383746197305499</c:v>
                </c:pt>
                <c:pt idx="19">
                  <c:v>15.923566878980912</c:v>
                </c:pt>
                <c:pt idx="20">
                  <c:v>15.048908954100813</c:v>
                </c:pt>
                <c:pt idx="21">
                  <c:v>14.129282938890851</c:v>
                </c:pt>
                <c:pt idx="22">
                  <c:v>13.127666557269457</c:v>
                </c:pt>
                <c:pt idx="23">
                  <c:v>11.82033096926715</c:v>
                </c:pt>
                <c:pt idx="24">
                  <c:v>10.411244143675168</c:v>
                </c:pt>
                <c:pt idx="25">
                  <c:v>9.4095506939543725</c:v>
                </c:pt>
                <c:pt idx="26">
                  <c:v>8.8711465956975051</c:v>
                </c:pt>
                <c:pt idx="27">
                  <c:v>19.325746188533333</c:v>
                </c:pt>
                <c:pt idx="28">
                  <c:v>18.51851851851853</c:v>
                </c:pt>
                <c:pt idx="29">
                  <c:v>17.885532591414904</c:v>
                </c:pt>
                <c:pt idx="30">
                  <c:v>17.595307917888565</c:v>
                </c:pt>
                <c:pt idx="31">
                  <c:v>17.150395778364118</c:v>
                </c:pt>
                <c:pt idx="32">
                  <c:v>16.449746926970302</c:v>
                </c:pt>
                <c:pt idx="33">
                  <c:v>15.692360751853768</c:v>
                </c:pt>
                <c:pt idx="34">
                  <c:v>23.137512307187389</c:v>
                </c:pt>
                <c:pt idx="35">
                  <c:v>22.145437411653827</c:v>
                </c:pt>
                <c:pt idx="36">
                  <c:v>21.51029748283753</c:v>
                </c:pt>
                <c:pt idx="37">
                  <c:v>27.24714941507478</c:v>
                </c:pt>
                <c:pt idx="38">
                  <c:v>26.539737487379174</c:v>
                </c:pt>
                <c:pt idx="39">
                  <c:v>25.831812438579242</c:v>
                </c:pt>
                <c:pt idx="40">
                  <c:v>24.986346258874885</c:v>
                </c:pt>
                <c:pt idx="41">
                  <c:v>24.533333333333285</c:v>
                </c:pt>
                <c:pt idx="42">
                  <c:v>24.178712220762119</c:v>
                </c:pt>
                <c:pt idx="43">
                  <c:v>23.589743589743545</c:v>
                </c:pt>
                <c:pt idx="44">
                  <c:v>22.882726029100819</c:v>
                </c:pt>
                <c:pt idx="45">
                  <c:v>22.292221952992485</c:v>
                </c:pt>
                <c:pt idx="46">
                  <c:v>21.938714677477016</c:v>
                </c:pt>
                <c:pt idx="47">
                  <c:v>21.467740053669303</c:v>
                </c:pt>
                <c:pt idx="48">
                  <c:v>20.875879282958927</c:v>
                </c:pt>
                <c:pt idx="49">
                  <c:v>20.168804121451291</c:v>
                </c:pt>
                <c:pt idx="50">
                  <c:v>19.578633751862089</c:v>
                </c:pt>
                <c:pt idx="51">
                  <c:v>18.990607905872629</c:v>
                </c:pt>
                <c:pt idx="52">
                  <c:v>18.281172379532997</c:v>
                </c:pt>
                <c:pt idx="53">
                  <c:v>18.399999999999999</c:v>
                </c:pt>
                <c:pt idx="54">
                  <c:v>18.069331238338382</c:v>
                </c:pt>
              </c:numCache>
            </c:numRef>
          </c:val>
        </c:ser>
        <c:ser>
          <c:idx val="2"/>
          <c:order val="2"/>
          <c:tx>
            <c:strRef>
              <c:f>'Fuel Tax History '!$A$20</c:f>
              <c:strCache>
                <c:ptCount val="1"/>
                <c:pt idx="0">
                  <c:v>Diesel Actual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'Fuel Tax History '!$B$17:$BD$17</c:f>
              <c:numCache>
                <c:formatCode>General</c:formatCode>
                <c:ptCount val="55"/>
                <c:pt idx="0">
                  <c:v>1956</c:v>
                </c:pt>
                <c:pt idx="1">
                  <c:v>1957</c:v>
                </c:pt>
                <c:pt idx="2">
                  <c:v>1958</c:v>
                </c:pt>
                <c:pt idx="3">
                  <c:v>1959</c:v>
                </c:pt>
                <c:pt idx="4">
                  <c:v>1960</c:v>
                </c:pt>
                <c:pt idx="5">
                  <c:v>1961</c:v>
                </c:pt>
                <c:pt idx="6">
                  <c:v>1962</c:v>
                </c:pt>
                <c:pt idx="7">
                  <c:v>1963</c:v>
                </c:pt>
                <c:pt idx="8">
                  <c:v>1964</c:v>
                </c:pt>
                <c:pt idx="9">
                  <c:v>1965</c:v>
                </c:pt>
                <c:pt idx="10">
                  <c:v>1966</c:v>
                </c:pt>
                <c:pt idx="11">
                  <c:v>1967</c:v>
                </c:pt>
                <c:pt idx="12">
                  <c:v>1968</c:v>
                </c:pt>
                <c:pt idx="13">
                  <c:v>1969</c:v>
                </c:pt>
                <c:pt idx="14">
                  <c:v>1970</c:v>
                </c:pt>
                <c:pt idx="15">
                  <c:v>1971</c:v>
                </c:pt>
                <c:pt idx="16">
                  <c:v>1972</c:v>
                </c:pt>
                <c:pt idx="17">
                  <c:v>1973</c:v>
                </c:pt>
                <c:pt idx="18">
                  <c:v>1974</c:v>
                </c:pt>
                <c:pt idx="19">
                  <c:v>1975</c:v>
                </c:pt>
                <c:pt idx="20">
                  <c:v>1976</c:v>
                </c:pt>
                <c:pt idx="21">
                  <c:v>1977</c:v>
                </c:pt>
                <c:pt idx="22">
                  <c:v>1978</c:v>
                </c:pt>
                <c:pt idx="23">
                  <c:v>1979</c:v>
                </c:pt>
                <c:pt idx="24">
                  <c:v>1980</c:v>
                </c:pt>
                <c:pt idx="25">
                  <c:v>1981</c:v>
                </c:pt>
                <c:pt idx="26">
                  <c:v>1982</c:v>
                </c:pt>
                <c:pt idx="27">
                  <c:v>1983</c:v>
                </c:pt>
                <c:pt idx="28">
                  <c:v>1984</c:v>
                </c:pt>
                <c:pt idx="29">
                  <c:v>1985</c:v>
                </c:pt>
                <c:pt idx="30">
                  <c:v>1986</c:v>
                </c:pt>
                <c:pt idx="31">
                  <c:v>1987</c:v>
                </c:pt>
                <c:pt idx="32">
                  <c:v>1988</c:v>
                </c:pt>
                <c:pt idx="33">
                  <c:v>1989</c:v>
                </c:pt>
                <c:pt idx="34">
                  <c:v>1990</c:v>
                </c:pt>
                <c:pt idx="35">
                  <c:v>1991</c:v>
                </c:pt>
                <c:pt idx="36">
                  <c:v>1992</c:v>
                </c:pt>
                <c:pt idx="37">
                  <c:v>1993</c:v>
                </c:pt>
                <c:pt idx="38">
                  <c:v>1994</c:v>
                </c:pt>
                <c:pt idx="39">
                  <c:v>1995</c:v>
                </c:pt>
                <c:pt idx="40">
                  <c:v>1996</c:v>
                </c:pt>
                <c:pt idx="41">
                  <c:v>1997</c:v>
                </c:pt>
                <c:pt idx="42">
                  <c:v>1998</c:v>
                </c:pt>
                <c:pt idx="43">
                  <c:v>1999</c:v>
                </c:pt>
                <c:pt idx="44">
                  <c:v>2000</c:v>
                </c:pt>
                <c:pt idx="45">
                  <c:v>2001</c:v>
                </c:pt>
                <c:pt idx="46">
                  <c:v>2002</c:v>
                </c:pt>
                <c:pt idx="47">
                  <c:v>2003</c:v>
                </c:pt>
                <c:pt idx="48">
                  <c:v>2004</c:v>
                </c:pt>
                <c:pt idx="49">
                  <c:v>2005</c:v>
                </c:pt>
                <c:pt idx="50">
                  <c:v>2006</c:v>
                </c:pt>
                <c:pt idx="51">
                  <c:v>2007</c:v>
                </c:pt>
                <c:pt idx="52">
                  <c:v>2008</c:v>
                </c:pt>
                <c:pt idx="53">
                  <c:v>2009</c:v>
                </c:pt>
                <c:pt idx="54">
                  <c:v>2010</c:v>
                </c:pt>
              </c:numCache>
            </c:numRef>
          </c:cat>
          <c:val>
            <c:numRef>
              <c:f>'Fuel Tax History '!$B$20:$BD$20</c:f>
              <c:numCache>
                <c:formatCode>General</c:formatCode>
                <c:ptCount val="55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  <c:pt idx="20">
                  <c:v>4</c:v>
                </c:pt>
                <c:pt idx="21">
                  <c:v>4</c:v>
                </c:pt>
                <c:pt idx="22">
                  <c:v>4</c:v>
                </c:pt>
                <c:pt idx="23">
                  <c:v>4</c:v>
                </c:pt>
                <c:pt idx="24">
                  <c:v>4</c:v>
                </c:pt>
                <c:pt idx="25">
                  <c:v>4</c:v>
                </c:pt>
                <c:pt idx="26">
                  <c:v>4</c:v>
                </c:pt>
                <c:pt idx="27">
                  <c:v>9</c:v>
                </c:pt>
                <c:pt idx="28">
                  <c:v>15</c:v>
                </c:pt>
                <c:pt idx="29">
                  <c:v>15</c:v>
                </c:pt>
                <c:pt idx="30">
                  <c:v>15</c:v>
                </c:pt>
                <c:pt idx="31">
                  <c:v>15.1</c:v>
                </c:pt>
                <c:pt idx="32">
                  <c:v>15.1</c:v>
                </c:pt>
                <c:pt idx="33">
                  <c:v>15.1</c:v>
                </c:pt>
                <c:pt idx="34">
                  <c:v>20.100000000000001</c:v>
                </c:pt>
                <c:pt idx="35">
                  <c:v>20.100000000000001</c:v>
                </c:pt>
                <c:pt idx="36">
                  <c:v>20.100000000000001</c:v>
                </c:pt>
                <c:pt idx="37">
                  <c:v>24.4</c:v>
                </c:pt>
                <c:pt idx="38">
                  <c:v>24.4</c:v>
                </c:pt>
                <c:pt idx="39">
                  <c:v>24.4</c:v>
                </c:pt>
                <c:pt idx="40">
                  <c:v>24.3</c:v>
                </c:pt>
                <c:pt idx="41">
                  <c:v>24.4</c:v>
                </c:pt>
                <c:pt idx="42">
                  <c:v>24.4</c:v>
                </c:pt>
                <c:pt idx="43">
                  <c:v>24.4</c:v>
                </c:pt>
                <c:pt idx="44">
                  <c:v>24.4</c:v>
                </c:pt>
                <c:pt idx="45">
                  <c:v>24.4</c:v>
                </c:pt>
                <c:pt idx="46">
                  <c:v>24.4</c:v>
                </c:pt>
                <c:pt idx="47">
                  <c:v>24.4</c:v>
                </c:pt>
                <c:pt idx="48">
                  <c:v>24.4</c:v>
                </c:pt>
                <c:pt idx="49">
                  <c:v>24.4</c:v>
                </c:pt>
                <c:pt idx="50">
                  <c:v>24.4</c:v>
                </c:pt>
                <c:pt idx="51">
                  <c:v>24.4</c:v>
                </c:pt>
                <c:pt idx="52">
                  <c:v>24.4</c:v>
                </c:pt>
                <c:pt idx="53">
                  <c:v>24.4</c:v>
                </c:pt>
                <c:pt idx="54">
                  <c:v>24.4</c:v>
                </c:pt>
              </c:numCache>
            </c:numRef>
          </c:val>
        </c:ser>
        <c:ser>
          <c:idx val="3"/>
          <c:order val="3"/>
          <c:tx>
            <c:strRef>
              <c:f>'Fuel Tax History '!$A$21</c:f>
              <c:strCache>
                <c:ptCount val="1"/>
                <c:pt idx="0">
                  <c:v>Diesel 2009 $'s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'Fuel Tax History '!$B$17:$BD$17</c:f>
              <c:numCache>
                <c:formatCode>General</c:formatCode>
                <c:ptCount val="55"/>
                <c:pt idx="0">
                  <c:v>1956</c:v>
                </c:pt>
                <c:pt idx="1">
                  <c:v>1957</c:v>
                </c:pt>
                <c:pt idx="2">
                  <c:v>1958</c:v>
                </c:pt>
                <c:pt idx="3">
                  <c:v>1959</c:v>
                </c:pt>
                <c:pt idx="4">
                  <c:v>1960</c:v>
                </c:pt>
                <c:pt idx="5">
                  <c:v>1961</c:v>
                </c:pt>
                <c:pt idx="6">
                  <c:v>1962</c:v>
                </c:pt>
                <c:pt idx="7">
                  <c:v>1963</c:v>
                </c:pt>
                <c:pt idx="8">
                  <c:v>1964</c:v>
                </c:pt>
                <c:pt idx="9">
                  <c:v>1965</c:v>
                </c:pt>
                <c:pt idx="10">
                  <c:v>1966</c:v>
                </c:pt>
                <c:pt idx="11">
                  <c:v>1967</c:v>
                </c:pt>
                <c:pt idx="12">
                  <c:v>1968</c:v>
                </c:pt>
                <c:pt idx="13">
                  <c:v>1969</c:v>
                </c:pt>
                <c:pt idx="14">
                  <c:v>1970</c:v>
                </c:pt>
                <c:pt idx="15">
                  <c:v>1971</c:v>
                </c:pt>
                <c:pt idx="16">
                  <c:v>1972</c:v>
                </c:pt>
                <c:pt idx="17">
                  <c:v>1973</c:v>
                </c:pt>
                <c:pt idx="18">
                  <c:v>1974</c:v>
                </c:pt>
                <c:pt idx="19">
                  <c:v>1975</c:v>
                </c:pt>
                <c:pt idx="20">
                  <c:v>1976</c:v>
                </c:pt>
                <c:pt idx="21">
                  <c:v>1977</c:v>
                </c:pt>
                <c:pt idx="22">
                  <c:v>1978</c:v>
                </c:pt>
                <c:pt idx="23">
                  <c:v>1979</c:v>
                </c:pt>
                <c:pt idx="24">
                  <c:v>1980</c:v>
                </c:pt>
                <c:pt idx="25">
                  <c:v>1981</c:v>
                </c:pt>
                <c:pt idx="26">
                  <c:v>1982</c:v>
                </c:pt>
                <c:pt idx="27">
                  <c:v>1983</c:v>
                </c:pt>
                <c:pt idx="28">
                  <c:v>1984</c:v>
                </c:pt>
                <c:pt idx="29">
                  <c:v>1985</c:v>
                </c:pt>
                <c:pt idx="30">
                  <c:v>1986</c:v>
                </c:pt>
                <c:pt idx="31">
                  <c:v>1987</c:v>
                </c:pt>
                <c:pt idx="32">
                  <c:v>1988</c:v>
                </c:pt>
                <c:pt idx="33">
                  <c:v>1989</c:v>
                </c:pt>
                <c:pt idx="34">
                  <c:v>1990</c:v>
                </c:pt>
                <c:pt idx="35">
                  <c:v>1991</c:v>
                </c:pt>
                <c:pt idx="36">
                  <c:v>1992</c:v>
                </c:pt>
                <c:pt idx="37">
                  <c:v>1993</c:v>
                </c:pt>
                <c:pt idx="38">
                  <c:v>1994</c:v>
                </c:pt>
                <c:pt idx="39">
                  <c:v>1995</c:v>
                </c:pt>
                <c:pt idx="40">
                  <c:v>1996</c:v>
                </c:pt>
                <c:pt idx="41">
                  <c:v>1997</c:v>
                </c:pt>
                <c:pt idx="42">
                  <c:v>1998</c:v>
                </c:pt>
                <c:pt idx="43">
                  <c:v>1999</c:v>
                </c:pt>
                <c:pt idx="44">
                  <c:v>2000</c:v>
                </c:pt>
                <c:pt idx="45">
                  <c:v>2001</c:v>
                </c:pt>
                <c:pt idx="46">
                  <c:v>2002</c:v>
                </c:pt>
                <c:pt idx="47">
                  <c:v>2003</c:v>
                </c:pt>
                <c:pt idx="48">
                  <c:v>2004</c:v>
                </c:pt>
                <c:pt idx="49">
                  <c:v>2005</c:v>
                </c:pt>
                <c:pt idx="50">
                  <c:v>2006</c:v>
                </c:pt>
                <c:pt idx="51">
                  <c:v>2007</c:v>
                </c:pt>
                <c:pt idx="52">
                  <c:v>2008</c:v>
                </c:pt>
                <c:pt idx="53">
                  <c:v>2009</c:v>
                </c:pt>
                <c:pt idx="54">
                  <c:v>2010</c:v>
                </c:pt>
              </c:numCache>
            </c:numRef>
          </c:cat>
          <c:val>
            <c:numRef>
              <c:f>'Fuel Tax History '!$B$21:$BD$21</c:f>
              <c:numCache>
                <c:formatCode>0.0</c:formatCode>
                <c:ptCount val="55"/>
                <c:pt idx="0">
                  <c:v>23.640661938534276</c:v>
                </c:pt>
                <c:pt idx="1">
                  <c:v>22.813688212927733</c:v>
                </c:pt>
                <c:pt idx="2">
                  <c:v>22.205773501110265</c:v>
                </c:pt>
                <c:pt idx="3">
                  <c:v>29.368575624082233</c:v>
                </c:pt>
                <c:pt idx="4">
                  <c:v>28.901734104046227</c:v>
                </c:pt>
                <c:pt idx="5">
                  <c:v>28.612303290414875</c:v>
                </c:pt>
                <c:pt idx="6">
                  <c:v>28.30856334041049</c:v>
                </c:pt>
                <c:pt idx="7">
                  <c:v>27.972027972027924</c:v>
                </c:pt>
                <c:pt idx="8">
                  <c:v>27.586206896551694</c:v>
                </c:pt>
                <c:pt idx="9">
                  <c:v>27.137042062415198</c:v>
                </c:pt>
                <c:pt idx="10">
                  <c:v>26.385224274406294</c:v>
                </c:pt>
                <c:pt idx="11">
                  <c:v>25.641025641025642</c:v>
                </c:pt>
                <c:pt idx="12">
                  <c:v>24.615384615384631</c:v>
                </c:pt>
                <c:pt idx="13">
                  <c:v>23.36448598130843</c:v>
                </c:pt>
                <c:pt idx="14">
                  <c:v>22.050716648291047</c:v>
                </c:pt>
                <c:pt idx="15">
                  <c:v>21.130480718436345</c:v>
                </c:pt>
                <c:pt idx="16">
                  <c:v>20.491803278688533</c:v>
                </c:pt>
                <c:pt idx="17">
                  <c:v>19.286403085824489</c:v>
                </c:pt>
                <c:pt idx="18">
                  <c:v>17.383746197305499</c:v>
                </c:pt>
                <c:pt idx="19">
                  <c:v>15.923566878980912</c:v>
                </c:pt>
                <c:pt idx="20">
                  <c:v>15.048908954100813</c:v>
                </c:pt>
                <c:pt idx="21">
                  <c:v>14.129282938890851</c:v>
                </c:pt>
                <c:pt idx="22">
                  <c:v>13.127666557269457</c:v>
                </c:pt>
                <c:pt idx="23">
                  <c:v>11.82033096926715</c:v>
                </c:pt>
                <c:pt idx="24">
                  <c:v>10.411244143675168</c:v>
                </c:pt>
                <c:pt idx="25">
                  <c:v>9.4095506939543725</c:v>
                </c:pt>
                <c:pt idx="26">
                  <c:v>8.8711465956975051</c:v>
                </c:pt>
                <c:pt idx="27">
                  <c:v>19.325746188533333</c:v>
                </c:pt>
                <c:pt idx="28">
                  <c:v>30.864197530864189</c:v>
                </c:pt>
                <c:pt idx="29">
                  <c:v>29.809220985691574</c:v>
                </c:pt>
                <c:pt idx="30">
                  <c:v>29.325513196480927</c:v>
                </c:pt>
                <c:pt idx="31">
                  <c:v>28.458349038823915</c:v>
                </c:pt>
                <c:pt idx="32">
                  <c:v>27.295733911785916</c:v>
                </c:pt>
                <c:pt idx="33">
                  <c:v>26.038972236592517</c:v>
                </c:pt>
                <c:pt idx="34">
                  <c:v>32.983262225139484</c:v>
                </c:pt>
                <c:pt idx="35">
                  <c:v>31.569027799591627</c:v>
                </c:pt>
                <c:pt idx="36">
                  <c:v>30.663615560640736</c:v>
                </c:pt>
                <c:pt idx="37">
                  <c:v>36.132089441729597</c:v>
                </c:pt>
                <c:pt idx="38">
                  <c:v>35.193999711524611</c:v>
                </c:pt>
                <c:pt idx="39">
                  <c:v>34.255229538115962</c:v>
                </c:pt>
                <c:pt idx="40">
                  <c:v>33.17859093391597</c:v>
                </c:pt>
                <c:pt idx="41">
                  <c:v>32.533333333333331</c:v>
                </c:pt>
                <c:pt idx="42">
                  <c:v>32.063074901445454</c:v>
                </c:pt>
                <c:pt idx="43">
                  <c:v>31.282051282051256</c:v>
                </c:pt>
                <c:pt idx="44">
                  <c:v>30.344484516851136</c:v>
                </c:pt>
                <c:pt idx="45">
                  <c:v>29.561424763750907</c:v>
                </c:pt>
                <c:pt idx="46">
                  <c:v>29.092643376654312</c:v>
                </c:pt>
                <c:pt idx="47">
                  <c:v>28.468090071170177</c:v>
                </c:pt>
                <c:pt idx="48">
                  <c:v>27.683231223054232</c:v>
                </c:pt>
                <c:pt idx="49">
                  <c:v>26.745588074098432</c:v>
                </c:pt>
                <c:pt idx="50">
                  <c:v>25.962970844860589</c:v>
                </c:pt>
                <c:pt idx="51">
                  <c:v>25.183197440396324</c:v>
                </c:pt>
                <c:pt idx="52">
                  <c:v>24.242424242424196</c:v>
                </c:pt>
                <c:pt idx="53">
                  <c:v>24.4</c:v>
                </c:pt>
                <c:pt idx="54">
                  <c:v>23.961504468231343</c:v>
                </c:pt>
              </c:numCache>
            </c:numRef>
          </c:val>
        </c:ser>
        <c:marker val="1"/>
        <c:axId val="66303488"/>
        <c:axId val="66305024"/>
      </c:lineChart>
      <c:catAx>
        <c:axId val="66303488"/>
        <c:scaling>
          <c:orientation val="minMax"/>
        </c:scaling>
        <c:axPos val="b"/>
        <c:numFmt formatCode="General" sourceLinked="1"/>
        <c:majorTickMark val="none"/>
        <c:tickLblPos val="nextTo"/>
        <c:crossAx val="66305024"/>
        <c:crosses val="autoZero"/>
        <c:auto val="1"/>
        <c:lblAlgn val="ctr"/>
        <c:lblOffset val="100"/>
      </c:catAx>
      <c:valAx>
        <c:axId val="6630502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Cents per Gallon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63034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Corporate Average Fuel Efficiency</a:t>
            </a:r>
            <a:r>
              <a:rPr lang="en-US" baseline="0" dirty="0"/>
              <a:t> Standards </a:t>
            </a:r>
          </a:p>
          <a:p>
            <a:pPr>
              <a:defRPr/>
            </a:pPr>
            <a:r>
              <a:rPr lang="en-US" baseline="0" dirty="0"/>
              <a:t>1980 - 2016</a:t>
            </a:r>
            <a:endParaRPr lang="en-US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Sheet1!$A$3</c:f>
              <c:strCache>
                <c:ptCount val="1"/>
                <c:pt idx="0">
                  <c:v>Passenger Cars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Sheet1!$B$2:$AD$2</c:f>
              <c:numCache>
                <c:formatCode>General</c:formatCode>
                <c:ptCount val="29"/>
                <c:pt idx="0">
                  <c:v>1980</c:v>
                </c:pt>
                <c:pt idx="1">
                  <c:v>1985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</c:numCache>
            </c:numRef>
          </c:cat>
          <c:val>
            <c:numRef>
              <c:f>Sheet1!$B$3:$AD$3</c:f>
              <c:numCache>
                <c:formatCode>0.0</c:formatCode>
                <c:ptCount val="29"/>
                <c:pt idx="0">
                  <c:v>20</c:v>
                </c:pt>
                <c:pt idx="1">
                  <c:v>27.5</c:v>
                </c:pt>
                <c:pt idx="2">
                  <c:v>27.5</c:v>
                </c:pt>
                <c:pt idx="3">
                  <c:v>27.5</c:v>
                </c:pt>
                <c:pt idx="4">
                  <c:v>27.5</c:v>
                </c:pt>
                <c:pt idx="5">
                  <c:v>27.5</c:v>
                </c:pt>
                <c:pt idx="6">
                  <c:v>27.5</c:v>
                </c:pt>
                <c:pt idx="7">
                  <c:v>27.5</c:v>
                </c:pt>
                <c:pt idx="8">
                  <c:v>27.5</c:v>
                </c:pt>
                <c:pt idx="9">
                  <c:v>27.5</c:v>
                </c:pt>
                <c:pt idx="10">
                  <c:v>27.5</c:v>
                </c:pt>
                <c:pt idx="11">
                  <c:v>27.5</c:v>
                </c:pt>
                <c:pt idx="12" formatCode="General">
                  <c:v>27.5</c:v>
                </c:pt>
                <c:pt idx="13">
                  <c:v>27.5</c:v>
                </c:pt>
                <c:pt idx="14">
                  <c:v>27.5</c:v>
                </c:pt>
                <c:pt idx="15">
                  <c:v>27.5</c:v>
                </c:pt>
                <c:pt idx="16">
                  <c:v>27.5</c:v>
                </c:pt>
                <c:pt idx="17">
                  <c:v>27.5</c:v>
                </c:pt>
                <c:pt idx="18">
                  <c:v>27.5</c:v>
                </c:pt>
                <c:pt idx="19">
                  <c:v>27.5</c:v>
                </c:pt>
                <c:pt idx="20">
                  <c:v>27.5</c:v>
                </c:pt>
                <c:pt idx="21">
                  <c:v>27.5</c:v>
                </c:pt>
                <c:pt idx="22">
                  <c:v>27.5</c:v>
                </c:pt>
                <c:pt idx="23">
                  <c:v>27.5</c:v>
                </c:pt>
                <c:pt idx="24" formatCode="General">
                  <c:v>33.800000000000004</c:v>
                </c:pt>
                <c:pt idx="25" formatCode="General">
                  <c:v>34.700000000000003</c:v>
                </c:pt>
                <c:pt idx="26" formatCode="General">
                  <c:v>36</c:v>
                </c:pt>
                <c:pt idx="27" formatCode="General">
                  <c:v>37.700000000000003</c:v>
                </c:pt>
                <c:pt idx="28" formatCode="General">
                  <c:v>39.5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Light Trucks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Sheet1!$B$2:$AD$2</c:f>
              <c:numCache>
                <c:formatCode>General</c:formatCode>
                <c:ptCount val="29"/>
                <c:pt idx="0">
                  <c:v>1980</c:v>
                </c:pt>
                <c:pt idx="1">
                  <c:v>1985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</c:numCache>
            </c:numRef>
          </c:cat>
          <c:val>
            <c:numRef>
              <c:f>Sheet1!$B$4:$AD$4</c:f>
              <c:numCache>
                <c:formatCode>0.0</c:formatCode>
                <c:ptCount val="29"/>
                <c:pt idx="1">
                  <c:v>19.5</c:v>
                </c:pt>
                <c:pt idx="2">
                  <c:v>20</c:v>
                </c:pt>
                <c:pt idx="3">
                  <c:v>20.2</c:v>
                </c:pt>
                <c:pt idx="4">
                  <c:v>20.2</c:v>
                </c:pt>
                <c:pt idx="5">
                  <c:v>20.399999999999999</c:v>
                </c:pt>
                <c:pt idx="6">
                  <c:v>20.5</c:v>
                </c:pt>
                <c:pt idx="7">
                  <c:v>20.6</c:v>
                </c:pt>
                <c:pt idx="8">
                  <c:v>20.7</c:v>
                </c:pt>
                <c:pt idx="9">
                  <c:v>20.7</c:v>
                </c:pt>
                <c:pt idx="10">
                  <c:v>20.7</c:v>
                </c:pt>
                <c:pt idx="11">
                  <c:v>20.7</c:v>
                </c:pt>
                <c:pt idx="12" formatCode="General">
                  <c:v>20.7</c:v>
                </c:pt>
                <c:pt idx="13">
                  <c:v>20.7</c:v>
                </c:pt>
                <c:pt idx="14">
                  <c:v>20.7</c:v>
                </c:pt>
                <c:pt idx="15">
                  <c:v>20.7</c:v>
                </c:pt>
                <c:pt idx="16">
                  <c:v>20.7</c:v>
                </c:pt>
                <c:pt idx="17">
                  <c:v>21</c:v>
                </c:pt>
                <c:pt idx="18">
                  <c:v>21.6</c:v>
                </c:pt>
                <c:pt idx="19">
                  <c:v>22.2</c:v>
                </c:pt>
                <c:pt idx="20">
                  <c:v>22.5</c:v>
                </c:pt>
                <c:pt idx="21">
                  <c:v>23.1</c:v>
                </c:pt>
                <c:pt idx="22">
                  <c:v>23.1</c:v>
                </c:pt>
                <c:pt idx="23">
                  <c:v>23.1</c:v>
                </c:pt>
                <c:pt idx="24" formatCode="General">
                  <c:v>25.7</c:v>
                </c:pt>
                <c:pt idx="25" formatCode="General">
                  <c:v>26.4</c:v>
                </c:pt>
                <c:pt idx="26" formatCode="General">
                  <c:v>27.3</c:v>
                </c:pt>
                <c:pt idx="27" formatCode="General">
                  <c:v>28.5</c:v>
                </c:pt>
                <c:pt idx="28" formatCode="General">
                  <c:v>29.8</c:v>
                </c:pt>
              </c:numCache>
            </c:numRef>
          </c:val>
        </c:ser>
        <c:marker val="1"/>
        <c:axId val="66138880"/>
        <c:axId val="66140416"/>
      </c:lineChart>
      <c:catAx>
        <c:axId val="6613888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66140416"/>
        <c:crosses val="autoZero"/>
        <c:auto val="1"/>
        <c:lblAlgn val="ctr"/>
        <c:lblOffset val="100"/>
      </c:catAx>
      <c:valAx>
        <c:axId val="6614041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 dirty="0"/>
                  <a:t>Miles per Gallon</a:t>
                </a:r>
              </a:p>
            </c:rich>
          </c:tx>
          <c:layout/>
        </c:title>
        <c:numFmt formatCode="0.0" sourceLinked="1"/>
        <c:majorTickMark val="none"/>
        <c:tickLblPos val="nextTo"/>
        <c:crossAx val="661388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State</a:t>
            </a:r>
            <a:r>
              <a:rPr lang="en-US" baseline="0" dirty="0"/>
              <a:t> Transportation Trust Revenue Sources - FY 2010 -11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>
              <c:idx val="7"/>
              <c:delete val="1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Sheet1!$N$15:$N$23</c:f>
              <c:strCache>
                <c:ptCount val="9"/>
                <c:pt idx="0">
                  <c:v>  Highway Fuels Sales Tax</c:v>
                </c:pt>
                <c:pt idx="1">
                  <c:v>  SCETS Fuels Tax </c:v>
                </c:pt>
                <c:pt idx="2">
                  <c:v>  Aviation Fuels Tax</c:v>
                </c:pt>
                <c:pt idx="3">
                  <c:v>  Motor Vehicle License Fees</c:v>
                </c:pt>
                <c:pt idx="4">
                  <c:v>  Rental Car Surcharge</c:v>
                </c:pt>
                <c:pt idx="5">
                  <c:v>  Initial Registration Fee</c:v>
                </c:pt>
                <c:pt idx="6">
                  <c:v>  Title Fees</c:v>
                </c:pt>
                <c:pt idx="7">
                  <c:v>  Fuel Use Taxes and Fees</c:v>
                </c:pt>
                <c:pt idx="8">
                  <c:v>  Local Option Fuel Tax</c:v>
                </c:pt>
              </c:strCache>
            </c:strRef>
          </c:cat>
          <c:val>
            <c:numRef>
              <c:f>Sheet1!$O$15:$O$23</c:f>
              <c:numCache>
                <c:formatCode>General</c:formatCode>
                <c:ptCount val="9"/>
                <c:pt idx="0">
                  <c:v>1110.4000000000001</c:v>
                </c:pt>
                <c:pt idx="1">
                  <c:v>640.20000000000005</c:v>
                </c:pt>
                <c:pt idx="2">
                  <c:v>45.4</c:v>
                </c:pt>
                <c:pt idx="3">
                  <c:v>527.70000000000005</c:v>
                </c:pt>
                <c:pt idx="4">
                  <c:v>96.2</c:v>
                </c:pt>
                <c:pt idx="5">
                  <c:v>84.7</c:v>
                </c:pt>
                <c:pt idx="6">
                  <c:v>88.2</c:v>
                </c:pt>
                <c:pt idx="7">
                  <c:v>13.8</c:v>
                </c:pt>
                <c:pt idx="8">
                  <c:v>40.800000000000004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Revenue Estimating</a:t>
            </a:r>
            <a:r>
              <a:rPr lang="en-US" baseline="0" dirty="0"/>
              <a:t> Conference Forecast - August 2010</a:t>
            </a:r>
            <a:endParaRPr lang="en-US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Sheet1!$M$4</c:f>
              <c:strCache>
                <c:ptCount val="1"/>
                <c:pt idx="0">
                  <c:v>Highway Fuels Sales Tax</c:v>
                </c:pt>
              </c:strCache>
            </c:strRef>
          </c:tx>
          <c:marker>
            <c:symbol val="none"/>
          </c:marker>
          <c:cat>
            <c:strRef>
              <c:f>Sheet1!$N$2:$V$3</c:f>
              <c:strCache>
                <c:ptCount val="9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  <c:pt idx="8">
                  <c:v>2019-20</c:v>
                </c:pt>
              </c:strCache>
            </c:strRef>
          </c:cat>
          <c:val>
            <c:numRef>
              <c:f>Sheet1!$N$4:$V$4</c:f>
              <c:numCache>
                <c:formatCode>General</c:formatCode>
                <c:ptCount val="9"/>
                <c:pt idx="0">
                  <c:v>4.7100144092218965</c:v>
                </c:pt>
                <c:pt idx="1">
                  <c:v>4.9109830566784067</c:v>
                </c:pt>
                <c:pt idx="2">
                  <c:v>4.599114608952295</c:v>
                </c:pt>
                <c:pt idx="3">
                  <c:v>4.9298534367897062</c:v>
                </c:pt>
                <c:pt idx="4">
                  <c:v>4.3397072004780508</c:v>
                </c:pt>
                <c:pt idx="5">
                  <c:v>3.9372897129357862</c:v>
                </c:pt>
                <c:pt idx="6">
                  <c:v>4.3598043942420279</c:v>
                </c:pt>
                <c:pt idx="7">
                  <c:v>4.2766631467793061</c:v>
                </c:pt>
                <c:pt idx="8">
                  <c:v>4.1265822784810071</c:v>
                </c:pt>
              </c:numCache>
            </c:numRef>
          </c:val>
        </c:ser>
        <c:ser>
          <c:idx val="1"/>
          <c:order val="1"/>
          <c:tx>
            <c:strRef>
              <c:f>Sheet1!$M$5</c:f>
              <c:strCache>
                <c:ptCount val="1"/>
                <c:pt idx="0">
                  <c:v>SCETS Fuels Tax (inc. alt. fuels)</c:v>
                </c:pt>
              </c:strCache>
            </c:strRef>
          </c:tx>
          <c:marker>
            <c:symbol val="none"/>
          </c:marker>
          <c:cat>
            <c:strRef>
              <c:f>Sheet1!$N$2:$V$3</c:f>
              <c:strCache>
                <c:ptCount val="9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  <c:pt idx="8">
                  <c:v>2019-20</c:v>
                </c:pt>
              </c:strCache>
            </c:strRef>
          </c:cat>
          <c:val>
            <c:numRef>
              <c:f>Sheet1!$N$5:$V$5</c:f>
              <c:numCache>
                <c:formatCode>General</c:formatCode>
                <c:ptCount val="9"/>
                <c:pt idx="0">
                  <c:v>4.9515776319899905</c:v>
                </c:pt>
                <c:pt idx="1">
                  <c:v>4.1672867986307454</c:v>
                </c:pt>
                <c:pt idx="2">
                  <c:v>5.0864409201314507</c:v>
                </c:pt>
                <c:pt idx="3">
                  <c:v>4.3507817811012917</c:v>
                </c:pt>
                <c:pt idx="4">
                  <c:v>4.5472312703582993</c:v>
                </c:pt>
                <c:pt idx="5">
                  <c:v>3.9381854436689965</c:v>
                </c:pt>
                <c:pt idx="6">
                  <c:v>4.3165467625899279</c:v>
                </c:pt>
                <c:pt idx="7">
                  <c:v>3.7701149425287319</c:v>
                </c:pt>
                <c:pt idx="8">
                  <c:v>4.0762073548958906</c:v>
                </c:pt>
              </c:numCache>
            </c:numRef>
          </c:val>
        </c:ser>
        <c:ser>
          <c:idx val="2"/>
          <c:order val="2"/>
          <c:tx>
            <c:strRef>
              <c:f>Sheet1!$M$6</c:f>
              <c:strCache>
                <c:ptCount val="1"/>
                <c:pt idx="0">
                  <c:v>Aviation Fuels Tax</c:v>
                </c:pt>
              </c:strCache>
            </c:strRef>
          </c:tx>
          <c:marker>
            <c:symbol val="none"/>
          </c:marker>
          <c:cat>
            <c:strRef>
              <c:f>Sheet1!$N$2:$V$3</c:f>
              <c:strCache>
                <c:ptCount val="9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  <c:pt idx="8">
                  <c:v>2019-20</c:v>
                </c:pt>
              </c:strCache>
            </c:strRef>
          </c:cat>
          <c:val>
            <c:numRef>
              <c:f>Sheet1!$N$6:$V$6</c:f>
              <c:numCache>
                <c:formatCode>General</c:formatCode>
                <c:ptCount val="9"/>
                <c:pt idx="0">
                  <c:v>3.0837004405286312</c:v>
                </c:pt>
                <c:pt idx="1">
                  <c:v>3.41880341880342</c:v>
                </c:pt>
                <c:pt idx="2">
                  <c:v>2.6859504132231464</c:v>
                </c:pt>
                <c:pt idx="3">
                  <c:v>2.4144869215291642</c:v>
                </c:pt>
                <c:pt idx="4">
                  <c:v>1.9646365422396856</c:v>
                </c:pt>
                <c:pt idx="5">
                  <c:v>2.1194605009633936</c:v>
                </c:pt>
                <c:pt idx="6">
                  <c:v>1.8867924528301878</c:v>
                </c:pt>
                <c:pt idx="7">
                  <c:v>1.8518518518518521</c:v>
                </c:pt>
                <c:pt idx="8">
                  <c:v>1.8181818181818181</c:v>
                </c:pt>
              </c:numCache>
            </c:numRef>
          </c:val>
        </c:ser>
        <c:ser>
          <c:idx val="3"/>
          <c:order val="3"/>
          <c:tx>
            <c:strRef>
              <c:f>Sheet1!$M$7</c:f>
              <c:strCache>
                <c:ptCount val="1"/>
                <c:pt idx="0">
                  <c:v>Motor Vehicle License Fees</c:v>
                </c:pt>
              </c:strCache>
            </c:strRef>
          </c:tx>
          <c:marker>
            <c:symbol val="none"/>
          </c:marker>
          <c:cat>
            <c:strRef>
              <c:f>Sheet1!$N$2:$V$3</c:f>
              <c:strCache>
                <c:ptCount val="9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  <c:pt idx="8">
                  <c:v>2019-20</c:v>
                </c:pt>
              </c:strCache>
            </c:strRef>
          </c:cat>
          <c:val>
            <c:numRef>
              <c:f>Sheet1!$N$7:$V$7</c:f>
              <c:numCache>
                <c:formatCode>General</c:formatCode>
                <c:ptCount val="9"/>
                <c:pt idx="0">
                  <c:v>2.9562251279135663</c:v>
                </c:pt>
                <c:pt idx="1">
                  <c:v>4.0493281796429281</c:v>
                </c:pt>
                <c:pt idx="2">
                  <c:v>3.8740491774279309</c:v>
                </c:pt>
                <c:pt idx="3">
                  <c:v>2.8099455040871928</c:v>
                </c:pt>
                <c:pt idx="4">
                  <c:v>2.4184197449063976</c:v>
                </c:pt>
                <c:pt idx="5">
                  <c:v>2.2642730066310852</c:v>
                </c:pt>
                <c:pt idx="6">
                  <c:v>2.1508777479044809</c:v>
                </c:pt>
                <c:pt idx="7">
                  <c:v>1.8578727357176035</c:v>
                </c:pt>
                <c:pt idx="8">
                  <c:v>1.763185894512848</c:v>
                </c:pt>
              </c:numCache>
            </c:numRef>
          </c:val>
        </c:ser>
        <c:ser>
          <c:idx val="4"/>
          <c:order val="4"/>
          <c:tx>
            <c:strRef>
              <c:f>Sheet1!$M$8</c:f>
              <c:strCache>
                <c:ptCount val="1"/>
                <c:pt idx="0">
                  <c:v>Rental Car Surcharge</c:v>
                </c:pt>
              </c:strCache>
            </c:strRef>
          </c:tx>
          <c:marker>
            <c:symbol val="none"/>
          </c:marker>
          <c:cat>
            <c:strRef>
              <c:f>Sheet1!$N$2:$V$3</c:f>
              <c:strCache>
                <c:ptCount val="9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  <c:pt idx="8">
                  <c:v>2019-20</c:v>
                </c:pt>
              </c:strCache>
            </c:strRef>
          </c:cat>
          <c:val>
            <c:numRef>
              <c:f>Sheet1!$N$8:$V$8</c:f>
              <c:numCache>
                <c:formatCode>General</c:formatCode>
                <c:ptCount val="9"/>
                <c:pt idx="0">
                  <c:v>4.5738045738045674</c:v>
                </c:pt>
                <c:pt idx="1">
                  <c:v>3.9761431411530794</c:v>
                </c:pt>
                <c:pt idx="2">
                  <c:v>3.6328871892925538</c:v>
                </c:pt>
                <c:pt idx="3">
                  <c:v>3.5977859778597709</c:v>
                </c:pt>
                <c:pt idx="4">
                  <c:v>3.027604630454146</c:v>
                </c:pt>
                <c:pt idx="5">
                  <c:v>2.6793431287813259</c:v>
                </c:pt>
                <c:pt idx="6">
                  <c:v>2.5252525252525237</c:v>
                </c:pt>
                <c:pt idx="7">
                  <c:v>2.3809523809523858</c:v>
                </c:pt>
                <c:pt idx="8">
                  <c:v>2.405773857257421</c:v>
                </c:pt>
              </c:numCache>
            </c:numRef>
          </c:val>
        </c:ser>
        <c:ser>
          <c:idx val="5"/>
          <c:order val="5"/>
          <c:tx>
            <c:strRef>
              <c:f>Sheet1!$M$9</c:f>
              <c:strCache>
                <c:ptCount val="1"/>
                <c:pt idx="0">
                  <c:v>Initial Registration Fee</c:v>
                </c:pt>
              </c:strCache>
            </c:strRef>
          </c:tx>
          <c:marker>
            <c:symbol val="none"/>
          </c:marker>
          <c:cat>
            <c:strRef>
              <c:f>Sheet1!$N$2:$V$3</c:f>
              <c:strCache>
                <c:ptCount val="9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  <c:pt idx="8">
                  <c:v>2019-20</c:v>
                </c:pt>
              </c:strCache>
            </c:strRef>
          </c:cat>
          <c:val>
            <c:numRef>
              <c:f>Sheet1!$N$9:$V$9</c:f>
              <c:numCache>
                <c:formatCode>General</c:formatCode>
                <c:ptCount val="9"/>
                <c:pt idx="0">
                  <c:v>11.570247933884305</c:v>
                </c:pt>
                <c:pt idx="1">
                  <c:v>10.793650793650793</c:v>
                </c:pt>
                <c:pt idx="2">
                  <c:v>6.3037249283667531</c:v>
                </c:pt>
                <c:pt idx="3">
                  <c:v>4.6720575022461803</c:v>
                </c:pt>
                <c:pt idx="4">
                  <c:v>4.4635193133047233</c:v>
                </c:pt>
                <c:pt idx="5">
                  <c:v>3.2046014790468287</c:v>
                </c:pt>
                <c:pt idx="6">
                  <c:v>2.3089171974522342</c:v>
                </c:pt>
                <c:pt idx="7">
                  <c:v>2.4902723735408441</c:v>
                </c:pt>
                <c:pt idx="8">
                  <c:v>2.3538344722855151</c:v>
                </c:pt>
              </c:numCache>
            </c:numRef>
          </c:val>
        </c:ser>
        <c:ser>
          <c:idx val="6"/>
          <c:order val="6"/>
          <c:tx>
            <c:strRef>
              <c:f>Sheet1!$M$10</c:f>
              <c:strCache>
                <c:ptCount val="1"/>
                <c:pt idx="0">
                  <c:v>Title Fees</c:v>
                </c:pt>
              </c:strCache>
            </c:strRef>
          </c:tx>
          <c:marker>
            <c:symbol val="none"/>
          </c:marker>
          <c:cat>
            <c:strRef>
              <c:f>Sheet1!$N$2:$V$3</c:f>
              <c:strCache>
                <c:ptCount val="9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  <c:pt idx="8">
                  <c:v>2019-20</c:v>
                </c:pt>
              </c:strCache>
            </c:strRef>
          </c:cat>
          <c:val>
            <c:numRef>
              <c:f>Sheet1!$N$10:$V$10</c:f>
              <c:numCache>
                <c:formatCode>General</c:formatCode>
                <c:ptCount val="9"/>
                <c:pt idx="0">
                  <c:v>7.8231292517006707</c:v>
                </c:pt>
                <c:pt idx="1">
                  <c:v>5.2576235541535281</c:v>
                </c:pt>
                <c:pt idx="2">
                  <c:v>4.5954045954046077</c:v>
                </c:pt>
                <c:pt idx="3">
                  <c:v>3.8204393505253122</c:v>
                </c:pt>
                <c:pt idx="4">
                  <c:v>3.0358785648574029</c:v>
                </c:pt>
                <c:pt idx="5">
                  <c:v>2.3214285714285663</c:v>
                </c:pt>
                <c:pt idx="6">
                  <c:v>2.2687609075043729</c:v>
                </c:pt>
                <c:pt idx="7">
                  <c:v>2.3037542662116084</c:v>
                </c:pt>
                <c:pt idx="8">
                  <c:v>2.1684737281067532</c:v>
                </c:pt>
              </c:numCache>
            </c:numRef>
          </c:val>
        </c:ser>
        <c:ser>
          <c:idx val="7"/>
          <c:order val="7"/>
          <c:tx>
            <c:strRef>
              <c:f>Sheet1!$M$11</c:f>
              <c:strCache>
                <c:ptCount val="1"/>
                <c:pt idx="0">
                  <c:v>Local Option Fuel Tax</c:v>
                </c:pt>
              </c:strCache>
            </c:strRef>
          </c:tx>
          <c:marker>
            <c:symbol val="none"/>
          </c:marker>
          <c:cat>
            <c:strRef>
              <c:f>Sheet1!$N$2:$V$3</c:f>
              <c:strCache>
                <c:ptCount val="9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  <c:pt idx="8">
                  <c:v>2019-20</c:v>
                </c:pt>
              </c:strCache>
            </c:strRef>
          </c:cat>
          <c:val>
            <c:numRef>
              <c:f>Sheet1!$N$11:$V$11</c:f>
              <c:numCache>
                <c:formatCode>General</c:formatCode>
                <c:ptCount val="9"/>
                <c:pt idx="0">
                  <c:v>2.9411764705882408</c:v>
                </c:pt>
                <c:pt idx="1">
                  <c:v>3.095238095238086</c:v>
                </c:pt>
                <c:pt idx="2">
                  <c:v>2.5404157043879958</c:v>
                </c:pt>
                <c:pt idx="3">
                  <c:v>2.2522522522522532</c:v>
                </c:pt>
                <c:pt idx="4">
                  <c:v>2.2026431718061668</c:v>
                </c:pt>
                <c:pt idx="5">
                  <c:v>2.155172413793101</c:v>
                </c:pt>
                <c:pt idx="6">
                  <c:v>1.898734177215186</c:v>
                </c:pt>
                <c:pt idx="7">
                  <c:v>2.0703933747412009</c:v>
                </c:pt>
                <c:pt idx="8">
                  <c:v>1.8255578093306415</c:v>
                </c:pt>
              </c:numCache>
            </c:numRef>
          </c:val>
        </c:ser>
        <c:ser>
          <c:idx val="8"/>
          <c:order val="8"/>
          <c:tx>
            <c:strRef>
              <c:f>Sheet1!$M$12</c:f>
              <c:strCache>
                <c:ptCount val="1"/>
                <c:pt idx="0">
                  <c:v>TOTAL TAX REVENUES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Sheet1!$N$2:$V$3</c:f>
              <c:strCache>
                <c:ptCount val="9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  <c:pt idx="8">
                  <c:v>2019-20</c:v>
                </c:pt>
              </c:strCache>
            </c:strRef>
          </c:cat>
          <c:val>
            <c:numRef>
              <c:f>Sheet1!$N$12:$V$12</c:f>
              <c:numCache>
                <c:formatCode>General</c:formatCode>
                <c:ptCount val="9"/>
                <c:pt idx="0">
                  <c:v>4.7416390479059976</c:v>
                </c:pt>
                <c:pt idx="1">
                  <c:v>4.7822803926503914</c:v>
                </c:pt>
                <c:pt idx="2">
                  <c:v>4.5880374729762288</c:v>
                </c:pt>
                <c:pt idx="3">
                  <c:v>4.2161559157425028</c:v>
                </c:pt>
                <c:pt idx="4">
                  <c:v>3.8724301860655461</c:v>
                </c:pt>
                <c:pt idx="5">
                  <c:v>3.4461855545115587</c:v>
                </c:pt>
                <c:pt idx="6">
                  <c:v>3.6507471432757077</c:v>
                </c:pt>
                <c:pt idx="7">
                  <c:v>3.4401854364540991</c:v>
                </c:pt>
                <c:pt idx="8">
                  <c:v>3.4350832126362909</c:v>
                </c:pt>
              </c:numCache>
            </c:numRef>
          </c:val>
        </c:ser>
        <c:marker val="1"/>
        <c:axId val="66624896"/>
        <c:axId val="66638976"/>
      </c:lineChart>
      <c:catAx>
        <c:axId val="66624896"/>
        <c:scaling>
          <c:orientation val="minMax"/>
        </c:scaling>
        <c:axPos val="b"/>
        <c:majorTickMark val="none"/>
        <c:tickLblPos val="nextTo"/>
        <c:crossAx val="66638976"/>
        <c:crosses val="autoZero"/>
        <c:auto val="1"/>
        <c:lblAlgn val="ctr"/>
        <c:lblOffset val="100"/>
      </c:catAx>
      <c:valAx>
        <c:axId val="6663897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Forecast Annual Percent Change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662489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Florida Metro</a:t>
            </a:r>
            <a:r>
              <a:rPr lang="en-US" baseline="0" dirty="0"/>
              <a:t> Area Transportation Funding Shortfall Estimates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Sheet1!$A$3</c:f>
              <c:strCache>
                <c:ptCount val="1"/>
                <c:pt idx="0">
                  <c:v>1997 Review</c:v>
                </c:pt>
              </c:strCache>
            </c:strRef>
          </c:tx>
          <c:dLbls>
            <c:showVal val="1"/>
          </c:dLbls>
          <c:cat>
            <c:strRef>
              <c:f>Sheet1!$B$2:$E$2</c:f>
              <c:strCache>
                <c:ptCount val="2"/>
                <c:pt idx="0">
                  <c:v>2005 $'s</c:v>
                </c:pt>
                <c:pt idx="1">
                  <c:v>2010 $'s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2"/>
                <c:pt idx="0">
                  <c:v>29.8</c:v>
                </c:pt>
                <c:pt idx="1">
                  <c:v>35.4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2002 Review</c:v>
                </c:pt>
              </c:strCache>
            </c:strRef>
          </c:tx>
          <c:dLbls>
            <c:showVal val="1"/>
          </c:dLbls>
          <c:cat>
            <c:strRef>
              <c:f>Sheet1!$B$2:$E$2</c:f>
              <c:strCache>
                <c:ptCount val="2"/>
                <c:pt idx="0">
                  <c:v>2005 $'s</c:v>
                </c:pt>
                <c:pt idx="1">
                  <c:v>2010 $'s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2"/>
                <c:pt idx="0">
                  <c:v>42.7</c:v>
                </c:pt>
                <c:pt idx="1">
                  <c:v>50.8</c:v>
                </c:pt>
              </c:numCache>
            </c:numRef>
          </c:val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2008 Review</c:v>
                </c:pt>
              </c:strCache>
            </c:strRef>
          </c:tx>
          <c:dLbls>
            <c:showVal val="1"/>
          </c:dLbls>
          <c:cat>
            <c:strRef>
              <c:f>Sheet1!$B$2:$E$2</c:f>
              <c:strCache>
                <c:ptCount val="2"/>
                <c:pt idx="0">
                  <c:v>2005 $'s</c:v>
                </c:pt>
                <c:pt idx="1">
                  <c:v>2010 $'s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2"/>
                <c:pt idx="0">
                  <c:v>62.5</c:v>
                </c:pt>
                <c:pt idx="1">
                  <c:v>74.3</c:v>
                </c:pt>
              </c:numCache>
            </c:numRef>
          </c:val>
        </c:ser>
        <c:axId val="66806912"/>
        <c:axId val="66808448"/>
      </c:barChart>
      <c:catAx>
        <c:axId val="668069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6808448"/>
        <c:crosses val="autoZero"/>
        <c:auto val="1"/>
        <c:lblAlgn val="ctr"/>
        <c:lblOffset val="100"/>
      </c:catAx>
      <c:valAx>
        <c:axId val="6680844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 dirty="0"/>
                  <a:t>$ Billions</a:t>
                </a:r>
              </a:p>
            </c:rich>
          </c:tx>
          <c:layout/>
        </c:title>
        <c:numFmt formatCode="General" sourceLinked="1"/>
        <c:tickLblPos val="nextTo"/>
        <c:crossAx val="668069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E4FC2-F3AA-45E6-9DFB-B1431192BCFD}" type="datetimeFigureOut">
              <a:rPr lang="en-US" smtClean="0"/>
              <a:pPr/>
              <a:t>1/18/2011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939B5-2802-46AD-9134-CEB65A15DC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3D77-962B-4213-B3EE-08DA50E8351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89C2F-0352-45BC-8A33-425585F02E7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A897FB-3BEF-49B2-8C2B-8CD11080AFF6}" type="datetimeFigureOut">
              <a:rPr lang="en-US" smtClean="0"/>
              <a:pPr/>
              <a:t>1/18/2011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C27A39-BAC0-440A-AC2B-4C592CDED1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A897FB-3BEF-49B2-8C2B-8CD11080AFF6}" type="datetimeFigureOut">
              <a:rPr lang="en-US" smtClean="0"/>
              <a:pPr/>
              <a:t>1/18/2011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C27A39-BAC0-440A-AC2B-4C592CDED1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A897FB-3BEF-49B2-8C2B-8CD11080AFF6}" type="datetimeFigureOut">
              <a:rPr lang="en-US" smtClean="0"/>
              <a:pPr/>
              <a:t>1/18/2011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C27A39-BAC0-440A-AC2B-4C592CDED1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A897FB-3BEF-49B2-8C2B-8CD11080AFF6}" type="datetimeFigureOut">
              <a:rPr lang="en-US" smtClean="0"/>
              <a:pPr/>
              <a:t>1/18/2011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C27A39-BAC0-440A-AC2B-4C592CDED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A897FB-3BEF-49B2-8C2B-8CD11080AFF6}" type="datetimeFigureOut">
              <a:rPr lang="en-US" smtClean="0"/>
              <a:pPr/>
              <a:t>1/18/2011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C27A39-BAC0-440A-AC2B-4C592CDED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A897FB-3BEF-49B2-8C2B-8CD11080AFF6}" type="datetimeFigureOut">
              <a:rPr lang="en-US" smtClean="0"/>
              <a:pPr/>
              <a:t>1/18/2011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C27A39-BAC0-440A-AC2B-4C592CDED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A897FB-3BEF-49B2-8C2B-8CD11080AFF6}" type="datetimeFigureOut">
              <a:rPr lang="en-US" smtClean="0"/>
              <a:pPr/>
              <a:t>1/18/2011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C27A39-BAC0-440A-AC2B-4C592CDED1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A897FB-3BEF-49B2-8C2B-8CD11080AFF6}" type="datetimeFigureOut">
              <a:rPr lang="en-US" smtClean="0"/>
              <a:pPr/>
              <a:t>1/18/2011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C27A39-BAC0-440A-AC2B-4C592CDED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A897FB-3BEF-49B2-8C2B-8CD11080AFF6}" type="datetimeFigureOut">
              <a:rPr lang="en-US" smtClean="0"/>
              <a:pPr/>
              <a:t>1/18/2011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C27A39-BAC0-440A-AC2B-4C592CDED1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2A897FB-3BEF-49B2-8C2B-8CD11080AFF6}" type="datetimeFigureOut">
              <a:rPr lang="en-US" smtClean="0"/>
              <a:pPr/>
              <a:t>1/18/2011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C27A39-BAC0-440A-AC2B-4C592CDED1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A897FB-3BEF-49B2-8C2B-8CD11080AFF6}" type="datetimeFigureOut">
              <a:rPr lang="en-US" smtClean="0"/>
              <a:pPr/>
              <a:t>1/18/2011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C27A39-BAC0-440A-AC2B-4C592CDED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2A897FB-3BEF-49B2-8C2B-8CD11080AFF6}" type="datetimeFigureOut">
              <a:rPr lang="en-US" smtClean="0"/>
              <a:pPr/>
              <a:t>1/18/2011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C27A39-BAC0-440A-AC2B-4C592CDED1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MPOAC Revenue Study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Florida Transportation Commission</a:t>
            </a:r>
          </a:p>
          <a:p>
            <a:r>
              <a:rPr lang="en-US" dirty="0" smtClean="0"/>
              <a:t>TEAMFL</a:t>
            </a:r>
          </a:p>
          <a:p>
            <a:r>
              <a:rPr lang="en-US" dirty="0" smtClean="0"/>
              <a:t>January 21, 2011</a:t>
            </a:r>
          </a:p>
          <a:p>
            <a:r>
              <a:rPr lang="en-US" dirty="0" smtClean="0"/>
              <a:t>Stephen Reich,</a:t>
            </a:r>
          </a:p>
          <a:p>
            <a:r>
              <a:rPr lang="en-US" dirty="0" smtClean="0"/>
              <a:t> Center for Urban Transportation Research, University of South Florida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829300"/>
            <a:ext cx="2057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76200" y="152401"/>
          <a:ext cx="9067799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246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838200" y="304800"/>
          <a:ext cx="7696200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246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52600" y="2590800"/>
            <a:ext cx="5257800" cy="3048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Florida Strategic Intermodal System Unfunded                                                                                            Needs, May 2006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246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Study Schedule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04800" y="1295400"/>
          <a:ext cx="8458203" cy="5017415"/>
        </p:xfrm>
        <a:graphic>
          <a:graphicData uri="http://schemas.openxmlformats.org/drawingml/2006/table">
            <a:tbl>
              <a:tblPr/>
              <a:tblGrid>
                <a:gridCol w="1627652"/>
                <a:gridCol w="298196"/>
                <a:gridCol w="298196"/>
                <a:gridCol w="298196"/>
                <a:gridCol w="298196"/>
                <a:gridCol w="335470"/>
                <a:gridCol w="372746"/>
                <a:gridCol w="344789"/>
                <a:gridCol w="298196"/>
                <a:gridCol w="298196"/>
                <a:gridCol w="298196"/>
                <a:gridCol w="298196"/>
                <a:gridCol w="298196"/>
                <a:gridCol w="298196"/>
                <a:gridCol w="298196"/>
                <a:gridCol w="298196"/>
                <a:gridCol w="298196"/>
                <a:gridCol w="335470"/>
                <a:gridCol w="335470"/>
                <a:gridCol w="335470"/>
                <a:gridCol w="298196"/>
                <a:gridCol w="298196"/>
                <a:gridCol w="298196"/>
              </a:tblGrid>
              <a:tr h="4032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TASK</a:t>
                      </a: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gridSpan="2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MONTH</a:t>
                      </a:r>
                    </a:p>
                  </a:txBody>
                  <a:tcPr marL="6714" marR="6714" marT="6714" marB="0" anchor="ctr">
                    <a:lnL>
                      <a:noFill/>
                    </a:lnL>
                    <a:lnR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70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6/10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7/10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8/10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9/10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10/10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11/10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12/10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1/11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2/11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3/11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4/11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5/11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6/11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7/11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8/11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9/11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10/11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11/11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12/11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1/12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2/12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3/12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</a:tr>
              <a:tr h="3670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Task 1: Project Management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5901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Task 2: Inventory of Transportation Needs and Review of Recent Trends 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0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Task 3: Revenue Option Identification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Task 4: Data Analysis and Impacts Estimation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1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Task 5: Recommendation Development and Legislation Preparation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Task 6: Final Report and Presentations 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065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D99795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Indicates meeting of the Revenue Study Advisory Committee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7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246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statewide transportation planning and policy organization created by the Florida Legislature pursuant to Section 339.175(11), Florida Statutes, to augment the role of individual MPOs in the cooperative transportation planning process </a:t>
            </a:r>
          </a:p>
          <a:p>
            <a:r>
              <a:rPr lang="en-US" dirty="0" smtClean="0"/>
              <a:t>Governing Board is 26 local elected officials from each of the MPOs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MPOAC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246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SzPct val="150000"/>
              <a:buFont typeface="Arial" pitchFamily="34" charset="0"/>
              <a:buChar char="•"/>
            </a:pPr>
            <a:r>
              <a:rPr lang="en-US" dirty="0" smtClean="0"/>
              <a:t>To develop legislative approaches to implement a set of revenue measures that address transportation funding needs in Florida</a:t>
            </a:r>
          </a:p>
          <a:p>
            <a:pPr lvl="2">
              <a:buSzPct val="110000"/>
              <a:buNone/>
            </a:pPr>
            <a:r>
              <a:rPr lang="en-US" dirty="0" smtClean="0"/>
              <a:t> </a:t>
            </a:r>
          </a:p>
          <a:p>
            <a:pPr lvl="1">
              <a:buSzPct val="150000"/>
              <a:buFont typeface="Arial" pitchFamily="34" charset="0"/>
              <a:buChar char="•"/>
            </a:pPr>
            <a:r>
              <a:rPr lang="en-US" dirty="0" smtClean="0"/>
              <a:t>Recommendations will focus on the identification of sustainable, innovative and politically acceptable measures to assist in meeting the mobility needs for Floridians</a:t>
            </a:r>
          </a:p>
          <a:p>
            <a:pPr>
              <a:buClr>
                <a:srgbClr val="00B0F0"/>
              </a:buClr>
            </a:pP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Purpose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246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246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Freeform 11"/>
          <p:cNvSpPr/>
          <p:nvPr/>
        </p:nvSpPr>
        <p:spPr>
          <a:xfrm>
            <a:off x="228601" y="1601190"/>
            <a:ext cx="1274464" cy="1820664"/>
          </a:xfrm>
          <a:custGeom>
            <a:avLst/>
            <a:gdLst>
              <a:gd name="connsiteX0" fmla="*/ 0 w 1820664"/>
              <a:gd name="connsiteY0" fmla="*/ 0 h 1274464"/>
              <a:gd name="connsiteX1" fmla="*/ 1183432 w 1820664"/>
              <a:gd name="connsiteY1" fmla="*/ 0 h 1274464"/>
              <a:gd name="connsiteX2" fmla="*/ 1820664 w 1820664"/>
              <a:gd name="connsiteY2" fmla="*/ 637232 h 1274464"/>
              <a:gd name="connsiteX3" fmla="*/ 1183432 w 1820664"/>
              <a:gd name="connsiteY3" fmla="*/ 1274464 h 1274464"/>
              <a:gd name="connsiteX4" fmla="*/ 0 w 1820664"/>
              <a:gd name="connsiteY4" fmla="*/ 1274464 h 1274464"/>
              <a:gd name="connsiteX5" fmla="*/ 637232 w 1820664"/>
              <a:gd name="connsiteY5" fmla="*/ 637232 h 1274464"/>
              <a:gd name="connsiteX6" fmla="*/ 0 w 1820664"/>
              <a:gd name="connsiteY6" fmla="*/ 0 h 1274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0664" h="1274464">
                <a:moveTo>
                  <a:pt x="1820664" y="0"/>
                </a:moveTo>
                <a:lnTo>
                  <a:pt x="1820664" y="828402"/>
                </a:lnTo>
                <a:lnTo>
                  <a:pt x="910332" y="1274464"/>
                </a:lnTo>
                <a:lnTo>
                  <a:pt x="0" y="828402"/>
                </a:lnTo>
                <a:lnTo>
                  <a:pt x="0" y="0"/>
                </a:lnTo>
                <a:lnTo>
                  <a:pt x="910332" y="446062"/>
                </a:lnTo>
                <a:lnTo>
                  <a:pt x="1820664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225" tIns="659457" rIns="22225" bIns="659457" numCol="1" spcCol="1270" anchor="ctr" anchorCtr="0">
            <a:noAutofit/>
          </a:bodyPr>
          <a:lstStyle/>
          <a:p>
            <a:pPr lvl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500" kern="1200" dirty="0" smtClean="0"/>
              <a:t>2008</a:t>
            </a:r>
            <a:endParaRPr lang="en-US" sz="3500" kern="1200" dirty="0"/>
          </a:p>
        </p:txBody>
      </p:sp>
      <p:sp>
        <p:nvSpPr>
          <p:cNvPr id="18" name="Freeform 17"/>
          <p:cNvSpPr/>
          <p:nvPr/>
        </p:nvSpPr>
        <p:spPr>
          <a:xfrm>
            <a:off x="1503064" y="1601192"/>
            <a:ext cx="7336135" cy="1183431"/>
          </a:xfrm>
          <a:custGeom>
            <a:avLst/>
            <a:gdLst>
              <a:gd name="connsiteX0" fmla="*/ 197242 w 1183431"/>
              <a:gd name="connsiteY0" fmla="*/ 0 h 7336135"/>
              <a:gd name="connsiteX1" fmla="*/ 986189 w 1183431"/>
              <a:gd name="connsiteY1" fmla="*/ 0 h 7336135"/>
              <a:gd name="connsiteX2" fmla="*/ 1125660 w 1183431"/>
              <a:gd name="connsiteY2" fmla="*/ 57771 h 7336135"/>
              <a:gd name="connsiteX3" fmla="*/ 1183431 w 1183431"/>
              <a:gd name="connsiteY3" fmla="*/ 197242 h 7336135"/>
              <a:gd name="connsiteX4" fmla="*/ 1183431 w 1183431"/>
              <a:gd name="connsiteY4" fmla="*/ 7336135 h 7336135"/>
              <a:gd name="connsiteX5" fmla="*/ 1183431 w 1183431"/>
              <a:gd name="connsiteY5" fmla="*/ 7336135 h 7336135"/>
              <a:gd name="connsiteX6" fmla="*/ 1183431 w 1183431"/>
              <a:gd name="connsiteY6" fmla="*/ 7336135 h 7336135"/>
              <a:gd name="connsiteX7" fmla="*/ 0 w 1183431"/>
              <a:gd name="connsiteY7" fmla="*/ 7336135 h 7336135"/>
              <a:gd name="connsiteX8" fmla="*/ 0 w 1183431"/>
              <a:gd name="connsiteY8" fmla="*/ 7336135 h 7336135"/>
              <a:gd name="connsiteX9" fmla="*/ 0 w 1183431"/>
              <a:gd name="connsiteY9" fmla="*/ 7336135 h 7336135"/>
              <a:gd name="connsiteX10" fmla="*/ 0 w 1183431"/>
              <a:gd name="connsiteY10" fmla="*/ 197242 h 7336135"/>
              <a:gd name="connsiteX11" fmla="*/ 57771 w 1183431"/>
              <a:gd name="connsiteY11" fmla="*/ 57771 h 7336135"/>
              <a:gd name="connsiteX12" fmla="*/ 197242 w 1183431"/>
              <a:gd name="connsiteY12" fmla="*/ 0 h 7336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83431" h="7336135">
                <a:moveTo>
                  <a:pt x="1183431" y="1222711"/>
                </a:moveTo>
                <a:lnTo>
                  <a:pt x="1183431" y="6113424"/>
                </a:lnTo>
                <a:cubicBezTo>
                  <a:pt x="1183431" y="6437708"/>
                  <a:pt x="1180079" y="6748708"/>
                  <a:pt x="1174112" y="6978010"/>
                </a:cubicBezTo>
                <a:cubicBezTo>
                  <a:pt x="1168145" y="7207313"/>
                  <a:pt x="1160052" y="7336135"/>
                  <a:pt x="1151613" y="7336135"/>
                </a:cubicBezTo>
                <a:lnTo>
                  <a:pt x="0" y="7336135"/>
                </a:lnTo>
                <a:lnTo>
                  <a:pt x="0" y="7336135"/>
                </a:lnTo>
                <a:lnTo>
                  <a:pt x="0" y="7336135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151613" y="0"/>
                </a:lnTo>
                <a:cubicBezTo>
                  <a:pt x="1160052" y="0"/>
                  <a:pt x="1168145" y="128822"/>
                  <a:pt x="1174112" y="358125"/>
                </a:cubicBezTo>
                <a:cubicBezTo>
                  <a:pt x="1180079" y="587427"/>
                  <a:pt x="1183431" y="898427"/>
                  <a:pt x="1183431" y="1222711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344" tIns="65390" rIns="65390" bIns="65390" numCol="1" spcCol="1270" anchor="ctr" anchorCtr="0">
            <a:noAutofit/>
          </a:bodyPr>
          <a:lstStyle/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200" b="1" i="1" kern="1200" dirty="0" smtClean="0"/>
              <a:t>Florida Senate Bill – 1688</a:t>
            </a:r>
            <a:endParaRPr lang="en-US" sz="1200" b="1" kern="1200" dirty="0"/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200" kern="1200" dirty="0" smtClean="0"/>
              <a:t>Recommend funding mechanism</a:t>
            </a:r>
            <a:endParaRPr lang="en-US" sz="1200" kern="1200" dirty="0"/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200" kern="1200" dirty="0" smtClean="0"/>
              <a:t>13 members- 3 </a:t>
            </a:r>
            <a:r>
              <a:rPr lang="en-US" sz="1200" kern="1200" dirty="0" smtClean="0"/>
              <a:t>governor’s, </a:t>
            </a:r>
            <a:r>
              <a:rPr lang="en-US" sz="1200" kern="1200" dirty="0" smtClean="0"/>
              <a:t>3 Senate, 3 House, FDOT, MPOAC, FL Association of Counties, League of Cities</a:t>
            </a:r>
            <a:endParaRPr lang="en-US" sz="1200" kern="1200" dirty="0"/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200" kern="1200" dirty="0" smtClean="0"/>
              <a:t>$400,000 in non-recurring general funds to finance the study effort</a:t>
            </a:r>
            <a:endParaRPr lang="en-US" sz="1200" kern="1200" dirty="0"/>
          </a:p>
        </p:txBody>
      </p:sp>
      <p:sp>
        <p:nvSpPr>
          <p:cNvPr id="19" name="Freeform 18"/>
          <p:cNvSpPr/>
          <p:nvPr/>
        </p:nvSpPr>
        <p:spPr>
          <a:xfrm>
            <a:off x="228601" y="3229867"/>
            <a:ext cx="1274464" cy="1820664"/>
          </a:xfrm>
          <a:custGeom>
            <a:avLst/>
            <a:gdLst>
              <a:gd name="connsiteX0" fmla="*/ 0 w 1820664"/>
              <a:gd name="connsiteY0" fmla="*/ 0 h 1274464"/>
              <a:gd name="connsiteX1" fmla="*/ 1183432 w 1820664"/>
              <a:gd name="connsiteY1" fmla="*/ 0 h 1274464"/>
              <a:gd name="connsiteX2" fmla="*/ 1820664 w 1820664"/>
              <a:gd name="connsiteY2" fmla="*/ 637232 h 1274464"/>
              <a:gd name="connsiteX3" fmla="*/ 1183432 w 1820664"/>
              <a:gd name="connsiteY3" fmla="*/ 1274464 h 1274464"/>
              <a:gd name="connsiteX4" fmla="*/ 0 w 1820664"/>
              <a:gd name="connsiteY4" fmla="*/ 1274464 h 1274464"/>
              <a:gd name="connsiteX5" fmla="*/ 637232 w 1820664"/>
              <a:gd name="connsiteY5" fmla="*/ 637232 h 1274464"/>
              <a:gd name="connsiteX6" fmla="*/ 0 w 1820664"/>
              <a:gd name="connsiteY6" fmla="*/ 0 h 1274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0664" h="1274464">
                <a:moveTo>
                  <a:pt x="1820664" y="0"/>
                </a:moveTo>
                <a:lnTo>
                  <a:pt x="1820664" y="828402"/>
                </a:lnTo>
                <a:lnTo>
                  <a:pt x="910332" y="1274464"/>
                </a:lnTo>
                <a:lnTo>
                  <a:pt x="0" y="828402"/>
                </a:lnTo>
                <a:lnTo>
                  <a:pt x="0" y="0"/>
                </a:lnTo>
                <a:lnTo>
                  <a:pt x="910332" y="446062"/>
                </a:lnTo>
                <a:lnTo>
                  <a:pt x="1820664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225" tIns="659457" rIns="22225" bIns="659457" numCol="1" spcCol="1270" anchor="ctr" anchorCtr="0">
            <a:noAutofit/>
          </a:bodyPr>
          <a:lstStyle/>
          <a:p>
            <a:pPr lvl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500" kern="1200" dirty="0" smtClean="0"/>
              <a:t>2009</a:t>
            </a:r>
            <a:endParaRPr lang="en-US" sz="3500" kern="1200" dirty="0"/>
          </a:p>
        </p:txBody>
      </p:sp>
      <p:sp>
        <p:nvSpPr>
          <p:cNvPr id="20" name="Freeform 19"/>
          <p:cNvSpPr/>
          <p:nvPr/>
        </p:nvSpPr>
        <p:spPr>
          <a:xfrm>
            <a:off x="1503064" y="3229869"/>
            <a:ext cx="7336135" cy="1183431"/>
          </a:xfrm>
          <a:custGeom>
            <a:avLst/>
            <a:gdLst>
              <a:gd name="connsiteX0" fmla="*/ 197242 w 1183431"/>
              <a:gd name="connsiteY0" fmla="*/ 0 h 7336135"/>
              <a:gd name="connsiteX1" fmla="*/ 986189 w 1183431"/>
              <a:gd name="connsiteY1" fmla="*/ 0 h 7336135"/>
              <a:gd name="connsiteX2" fmla="*/ 1125660 w 1183431"/>
              <a:gd name="connsiteY2" fmla="*/ 57771 h 7336135"/>
              <a:gd name="connsiteX3" fmla="*/ 1183431 w 1183431"/>
              <a:gd name="connsiteY3" fmla="*/ 197242 h 7336135"/>
              <a:gd name="connsiteX4" fmla="*/ 1183431 w 1183431"/>
              <a:gd name="connsiteY4" fmla="*/ 7336135 h 7336135"/>
              <a:gd name="connsiteX5" fmla="*/ 1183431 w 1183431"/>
              <a:gd name="connsiteY5" fmla="*/ 7336135 h 7336135"/>
              <a:gd name="connsiteX6" fmla="*/ 1183431 w 1183431"/>
              <a:gd name="connsiteY6" fmla="*/ 7336135 h 7336135"/>
              <a:gd name="connsiteX7" fmla="*/ 0 w 1183431"/>
              <a:gd name="connsiteY7" fmla="*/ 7336135 h 7336135"/>
              <a:gd name="connsiteX8" fmla="*/ 0 w 1183431"/>
              <a:gd name="connsiteY8" fmla="*/ 7336135 h 7336135"/>
              <a:gd name="connsiteX9" fmla="*/ 0 w 1183431"/>
              <a:gd name="connsiteY9" fmla="*/ 7336135 h 7336135"/>
              <a:gd name="connsiteX10" fmla="*/ 0 w 1183431"/>
              <a:gd name="connsiteY10" fmla="*/ 197242 h 7336135"/>
              <a:gd name="connsiteX11" fmla="*/ 57771 w 1183431"/>
              <a:gd name="connsiteY11" fmla="*/ 57771 h 7336135"/>
              <a:gd name="connsiteX12" fmla="*/ 197242 w 1183431"/>
              <a:gd name="connsiteY12" fmla="*/ 0 h 7336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83431" h="7336135">
                <a:moveTo>
                  <a:pt x="1183431" y="1222711"/>
                </a:moveTo>
                <a:lnTo>
                  <a:pt x="1183431" y="6113424"/>
                </a:lnTo>
                <a:cubicBezTo>
                  <a:pt x="1183431" y="6437708"/>
                  <a:pt x="1180079" y="6748708"/>
                  <a:pt x="1174112" y="6978010"/>
                </a:cubicBezTo>
                <a:cubicBezTo>
                  <a:pt x="1168145" y="7207313"/>
                  <a:pt x="1160052" y="7336135"/>
                  <a:pt x="1151613" y="7336135"/>
                </a:cubicBezTo>
                <a:lnTo>
                  <a:pt x="0" y="7336135"/>
                </a:lnTo>
                <a:lnTo>
                  <a:pt x="0" y="7336135"/>
                </a:lnTo>
                <a:lnTo>
                  <a:pt x="0" y="7336135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151613" y="0"/>
                </a:lnTo>
                <a:cubicBezTo>
                  <a:pt x="1160052" y="0"/>
                  <a:pt x="1168145" y="128822"/>
                  <a:pt x="1174112" y="358125"/>
                </a:cubicBezTo>
                <a:cubicBezTo>
                  <a:pt x="1180079" y="587427"/>
                  <a:pt x="1183431" y="898427"/>
                  <a:pt x="1183431" y="1222711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344" tIns="65390" rIns="65390" bIns="65390" numCol="1" spcCol="1270" anchor="ctr" anchorCtr="0">
            <a:noAutofit/>
          </a:bodyPr>
          <a:lstStyle/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200" b="1" i="1" kern="1200" dirty="0" smtClean="0"/>
              <a:t>Florida Senate Bill – 582</a:t>
            </a:r>
            <a:endParaRPr lang="en-US" sz="1200" b="1" kern="1200" dirty="0"/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200" kern="1200" dirty="0" smtClean="0"/>
              <a:t>Report due January 1, 2011 – 18 months +/-</a:t>
            </a:r>
            <a:endParaRPr lang="en-US" sz="1200" kern="1200" dirty="0"/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200" kern="1200" dirty="0" smtClean="0"/>
              <a:t>13 members in SB 1688 plus labor</a:t>
            </a:r>
            <a:endParaRPr lang="en-US" sz="1200" kern="1200" dirty="0"/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200" kern="1200" dirty="0" smtClean="0"/>
              <a:t>$450,000 in federal metropolitan planning funds </a:t>
            </a:r>
            <a:endParaRPr lang="en-US" sz="1200" kern="1200" dirty="0"/>
          </a:p>
        </p:txBody>
      </p:sp>
      <p:sp>
        <p:nvSpPr>
          <p:cNvPr id="21" name="Freeform 20"/>
          <p:cNvSpPr/>
          <p:nvPr/>
        </p:nvSpPr>
        <p:spPr>
          <a:xfrm>
            <a:off x="228601" y="4858544"/>
            <a:ext cx="1274464" cy="1820664"/>
          </a:xfrm>
          <a:custGeom>
            <a:avLst/>
            <a:gdLst>
              <a:gd name="connsiteX0" fmla="*/ 0 w 1820664"/>
              <a:gd name="connsiteY0" fmla="*/ 0 h 1274464"/>
              <a:gd name="connsiteX1" fmla="*/ 1183432 w 1820664"/>
              <a:gd name="connsiteY1" fmla="*/ 0 h 1274464"/>
              <a:gd name="connsiteX2" fmla="*/ 1820664 w 1820664"/>
              <a:gd name="connsiteY2" fmla="*/ 637232 h 1274464"/>
              <a:gd name="connsiteX3" fmla="*/ 1183432 w 1820664"/>
              <a:gd name="connsiteY3" fmla="*/ 1274464 h 1274464"/>
              <a:gd name="connsiteX4" fmla="*/ 0 w 1820664"/>
              <a:gd name="connsiteY4" fmla="*/ 1274464 h 1274464"/>
              <a:gd name="connsiteX5" fmla="*/ 637232 w 1820664"/>
              <a:gd name="connsiteY5" fmla="*/ 637232 h 1274464"/>
              <a:gd name="connsiteX6" fmla="*/ 0 w 1820664"/>
              <a:gd name="connsiteY6" fmla="*/ 0 h 1274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0664" h="1274464">
                <a:moveTo>
                  <a:pt x="1820664" y="0"/>
                </a:moveTo>
                <a:lnTo>
                  <a:pt x="1820664" y="828402"/>
                </a:lnTo>
                <a:lnTo>
                  <a:pt x="910332" y="1274464"/>
                </a:lnTo>
                <a:lnTo>
                  <a:pt x="0" y="828402"/>
                </a:lnTo>
                <a:lnTo>
                  <a:pt x="0" y="0"/>
                </a:lnTo>
                <a:lnTo>
                  <a:pt x="910332" y="446062"/>
                </a:lnTo>
                <a:lnTo>
                  <a:pt x="1820664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225" tIns="659457" rIns="22225" bIns="659457" numCol="1" spcCol="1270" anchor="ctr" anchorCtr="0">
            <a:noAutofit/>
          </a:bodyPr>
          <a:lstStyle/>
          <a:p>
            <a:pPr lvl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500" kern="1200" dirty="0" smtClean="0"/>
              <a:t>2010</a:t>
            </a:r>
            <a:endParaRPr lang="en-US" sz="3500" kern="1200" dirty="0"/>
          </a:p>
        </p:txBody>
      </p:sp>
      <p:sp>
        <p:nvSpPr>
          <p:cNvPr id="22" name="Freeform 21"/>
          <p:cNvSpPr/>
          <p:nvPr/>
        </p:nvSpPr>
        <p:spPr>
          <a:xfrm>
            <a:off x="1503064" y="4858545"/>
            <a:ext cx="7336135" cy="1183431"/>
          </a:xfrm>
          <a:custGeom>
            <a:avLst/>
            <a:gdLst>
              <a:gd name="connsiteX0" fmla="*/ 197242 w 1183431"/>
              <a:gd name="connsiteY0" fmla="*/ 0 h 7336135"/>
              <a:gd name="connsiteX1" fmla="*/ 986189 w 1183431"/>
              <a:gd name="connsiteY1" fmla="*/ 0 h 7336135"/>
              <a:gd name="connsiteX2" fmla="*/ 1125660 w 1183431"/>
              <a:gd name="connsiteY2" fmla="*/ 57771 h 7336135"/>
              <a:gd name="connsiteX3" fmla="*/ 1183431 w 1183431"/>
              <a:gd name="connsiteY3" fmla="*/ 197242 h 7336135"/>
              <a:gd name="connsiteX4" fmla="*/ 1183431 w 1183431"/>
              <a:gd name="connsiteY4" fmla="*/ 7336135 h 7336135"/>
              <a:gd name="connsiteX5" fmla="*/ 1183431 w 1183431"/>
              <a:gd name="connsiteY5" fmla="*/ 7336135 h 7336135"/>
              <a:gd name="connsiteX6" fmla="*/ 1183431 w 1183431"/>
              <a:gd name="connsiteY6" fmla="*/ 7336135 h 7336135"/>
              <a:gd name="connsiteX7" fmla="*/ 0 w 1183431"/>
              <a:gd name="connsiteY7" fmla="*/ 7336135 h 7336135"/>
              <a:gd name="connsiteX8" fmla="*/ 0 w 1183431"/>
              <a:gd name="connsiteY8" fmla="*/ 7336135 h 7336135"/>
              <a:gd name="connsiteX9" fmla="*/ 0 w 1183431"/>
              <a:gd name="connsiteY9" fmla="*/ 7336135 h 7336135"/>
              <a:gd name="connsiteX10" fmla="*/ 0 w 1183431"/>
              <a:gd name="connsiteY10" fmla="*/ 197242 h 7336135"/>
              <a:gd name="connsiteX11" fmla="*/ 57771 w 1183431"/>
              <a:gd name="connsiteY11" fmla="*/ 57771 h 7336135"/>
              <a:gd name="connsiteX12" fmla="*/ 197242 w 1183431"/>
              <a:gd name="connsiteY12" fmla="*/ 0 h 7336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83431" h="7336135">
                <a:moveTo>
                  <a:pt x="1183431" y="1222711"/>
                </a:moveTo>
                <a:lnTo>
                  <a:pt x="1183431" y="6113424"/>
                </a:lnTo>
                <a:cubicBezTo>
                  <a:pt x="1183431" y="6437708"/>
                  <a:pt x="1180079" y="6748708"/>
                  <a:pt x="1174112" y="6978010"/>
                </a:cubicBezTo>
                <a:cubicBezTo>
                  <a:pt x="1168145" y="7207313"/>
                  <a:pt x="1160052" y="7336135"/>
                  <a:pt x="1151613" y="7336135"/>
                </a:cubicBezTo>
                <a:lnTo>
                  <a:pt x="0" y="7336135"/>
                </a:lnTo>
                <a:lnTo>
                  <a:pt x="0" y="7336135"/>
                </a:lnTo>
                <a:lnTo>
                  <a:pt x="0" y="7336135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151613" y="0"/>
                </a:lnTo>
                <a:cubicBezTo>
                  <a:pt x="1160052" y="0"/>
                  <a:pt x="1168145" y="128822"/>
                  <a:pt x="1174112" y="358125"/>
                </a:cubicBezTo>
                <a:cubicBezTo>
                  <a:pt x="1180079" y="587427"/>
                  <a:pt x="1183431" y="898427"/>
                  <a:pt x="1183431" y="1222711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344" tIns="65390" rIns="65390" bIns="65390" numCol="1" spcCol="1270" anchor="ctr" anchorCtr="0">
            <a:noAutofit/>
          </a:bodyPr>
          <a:lstStyle/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200" b="1" i="1" kern="1200" dirty="0" smtClean="0"/>
              <a:t>Fall 2009 MPOAC Policy &amp; Technical  Subcommittee recommended proceeding w/o legislation</a:t>
            </a:r>
            <a:endParaRPr lang="en-US" sz="1200" b="1" i="1" kern="1200" dirty="0"/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200" kern="1200" dirty="0" smtClean="0"/>
              <a:t>Subcommittee discussed and </a:t>
            </a:r>
            <a:r>
              <a:rPr lang="en-US" sz="1200" kern="1200" dirty="0" smtClean="0"/>
              <a:t>reviewed draft </a:t>
            </a:r>
            <a:r>
              <a:rPr lang="en-US" sz="1200" kern="1200" dirty="0" smtClean="0"/>
              <a:t>scope – December 2009</a:t>
            </a:r>
            <a:endParaRPr lang="en-US" sz="1200" kern="1200" dirty="0"/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200" kern="1200" dirty="0" smtClean="0"/>
              <a:t>Final Scope of Work reviewed and approved by Staff Directors and MPOAC Board – Orlando, January 28, 2010</a:t>
            </a:r>
            <a:endParaRPr lang="en-US" sz="1200" kern="1200" dirty="0"/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200" kern="1200" dirty="0" smtClean="0"/>
              <a:t>Work commenced – June 2010, RSAC established, met in September and December </a:t>
            </a:r>
            <a:endParaRPr lang="en-US" sz="1200" kern="1200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History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Florida </a:t>
            </a:r>
            <a:r>
              <a:rPr lang="en-US" dirty="0"/>
              <a:t>Airports Council</a:t>
            </a:r>
            <a:r>
              <a:rPr lang="en-US" dirty="0" smtClean="0"/>
              <a:t> </a:t>
            </a:r>
          </a:p>
          <a:p>
            <a:r>
              <a:rPr lang="en-US" dirty="0" smtClean="0"/>
              <a:t>Florida </a:t>
            </a:r>
            <a:r>
              <a:rPr lang="en-US" dirty="0"/>
              <a:t>Transportation Builders Association</a:t>
            </a:r>
            <a:r>
              <a:rPr lang="en-US" dirty="0" smtClean="0"/>
              <a:t> </a:t>
            </a:r>
          </a:p>
          <a:p>
            <a:r>
              <a:rPr lang="en-US" dirty="0"/>
              <a:t>F</a:t>
            </a:r>
            <a:r>
              <a:rPr lang="en-US" dirty="0" smtClean="0"/>
              <a:t>lorida </a:t>
            </a:r>
            <a:r>
              <a:rPr lang="en-US" dirty="0"/>
              <a:t>Chamber of Commerce</a:t>
            </a:r>
            <a:r>
              <a:rPr lang="en-US" dirty="0" smtClean="0"/>
              <a:t> </a:t>
            </a:r>
          </a:p>
          <a:p>
            <a:r>
              <a:rPr lang="en-US" dirty="0" smtClean="0"/>
              <a:t>Florida </a:t>
            </a:r>
            <a:r>
              <a:rPr lang="en-US" dirty="0"/>
              <a:t>League of Cities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Floridians </a:t>
            </a:r>
            <a:r>
              <a:rPr lang="en-US" dirty="0"/>
              <a:t>for Better Transportation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Florida </a:t>
            </a:r>
            <a:r>
              <a:rPr lang="en-US" dirty="0"/>
              <a:t>Association of </a:t>
            </a:r>
            <a:r>
              <a:rPr lang="en-US" dirty="0" smtClean="0"/>
              <a:t>Counties</a:t>
            </a:r>
          </a:p>
          <a:p>
            <a:r>
              <a:rPr lang="en-US" dirty="0" smtClean="0"/>
              <a:t>The </a:t>
            </a:r>
            <a:r>
              <a:rPr lang="en-US" dirty="0"/>
              <a:t>Nature Conservancy in </a:t>
            </a:r>
            <a:r>
              <a:rPr lang="en-US" dirty="0" smtClean="0"/>
              <a:t>Florida</a:t>
            </a:r>
          </a:p>
          <a:p>
            <a:r>
              <a:rPr lang="en-US" dirty="0" smtClean="0"/>
              <a:t>Florida Trucking Association 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MPOAC Staff Directors Representative - Chair </a:t>
            </a:r>
          </a:p>
          <a:p>
            <a:r>
              <a:rPr lang="en-US" dirty="0" smtClean="0"/>
              <a:t>Florida Ports Council </a:t>
            </a:r>
          </a:p>
          <a:p>
            <a:r>
              <a:rPr lang="en-US" dirty="0" smtClean="0"/>
              <a:t>Chair MPOAC Governing Board </a:t>
            </a:r>
          </a:p>
          <a:p>
            <a:r>
              <a:rPr lang="en-US" dirty="0" smtClean="0"/>
              <a:t>Florida Transportation Commission</a:t>
            </a:r>
          </a:p>
          <a:p>
            <a:r>
              <a:rPr lang="en-US" dirty="0" smtClean="0"/>
              <a:t>American Public Works Association, Florida Chapter </a:t>
            </a:r>
          </a:p>
          <a:p>
            <a:r>
              <a:rPr lang="en-US" dirty="0" smtClean="0"/>
              <a:t>Public Transportation Association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Revenue Study Advisory Committee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246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246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1" name="Group 71"/>
          <p:cNvGrpSpPr/>
          <p:nvPr/>
        </p:nvGrpSpPr>
        <p:grpSpPr>
          <a:xfrm>
            <a:off x="609600" y="4724400"/>
            <a:ext cx="8077200" cy="609600"/>
            <a:chOff x="609600" y="4953000"/>
            <a:chExt cx="8077200" cy="609600"/>
          </a:xfrm>
        </p:grpSpPr>
        <p:sp>
          <p:nvSpPr>
            <p:cNvPr id="6" name="Rectangle 5"/>
            <p:cNvSpPr/>
            <p:nvPr/>
          </p:nvSpPr>
          <p:spPr>
            <a:xfrm>
              <a:off x="7315200" y="4953000"/>
              <a:ext cx="1371600" cy="6096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MPOAC Selects</a:t>
              </a:r>
              <a:endParaRPr lang="en-US" sz="14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09600" y="4953000"/>
              <a:ext cx="1371600" cy="609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Economic Analysis </a:t>
              </a:r>
              <a:endParaRPr lang="en-US" sz="14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638800" y="4953000"/>
              <a:ext cx="1371600" cy="609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RSAC Recommends</a:t>
              </a:r>
              <a:endParaRPr lang="en-US" sz="14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962400" y="4953000"/>
              <a:ext cx="1371600" cy="609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Matrix of Options</a:t>
              </a:r>
              <a:endParaRPr lang="en-US" sz="14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286000" y="4953000"/>
              <a:ext cx="1371600" cy="609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Revenue Forecasts</a:t>
              </a:r>
              <a:endParaRPr lang="en-US" sz="1400" dirty="0"/>
            </a:p>
          </p:txBody>
        </p:sp>
        <p:sp>
          <p:nvSpPr>
            <p:cNvPr id="37" name="Down Arrow 36"/>
            <p:cNvSpPr/>
            <p:nvPr/>
          </p:nvSpPr>
          <p:spPr>
            <a:xfrm rot="16200000">
              <a:off x="3657600" y="5105400"/>
              <a:ext cx="304800" cy="3048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Down Arrow 39"/>
            <p:cNvSpPr/>
            <p:nvPr/>
          </p:nvSpPr>
          <p:spPr>
            <a:xfrm rot="16200000">
              <a:off x="1981200" y="5105400"/>
              <a:ext cx="304800" cy="3048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Down Arrow 46"/>
            <p:cNvSpPr/>
            <p:nvPr/>
          </p:nvSpPr>
          <p:spPr>
            <a:xfrm rot="16200000">
              <a:off x="7010400" y="5105400"/>
              <a:ext cx="304800" cy="3048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Down Arrow 47"/>
            <p:cNvSpPr/>
            <p:nvPr/>
          </p:nvSpPr>
          <p:spPr>
            <a:xfrm rot="16200000">
              <a:off x="5334000" y="5105400"/>
              <a:ext cx="304800" cy="3048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Revenue Study Process</a:t>
            </a:r>
            <a:endParaRPr lang="en-US" dirty="0"/>
          </a:p>
        </p:txBody>
      </p:sp>
      <p:grpSp>
        <p:nvGrpSpPr>
          <p:cNvPr id="22" name="Group 68"/>
          <p:cNvGrpSpPr/>
          <p:nvPr/>
        </p:nvGrpSpPr>
        <p:grpSpPr>
          <a:xfrm>
            <a:off x="609600" y="2286000"/>
            <a:ext cx="6400800" cy="609600"/>
            <a:chOff x="609600" y="2590800"/>
            <a:chExt cx="6400800" cy="609600"/>
          </a:xfrm>
        </p:grpSpPr>
        <p:sp>
          <p:nvSpPr>
            <p:cNvPr id="4" name="Rectangle 3"/>
            <p:cNvSpPr/>
            <p:nvPr/>
          </p:nvSpPr>
          <p:spPr>
            <a:xfrm>
              <a:off x="609600" y="2590800"/>
              <a:ext cx="1371600" cy="609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Collect Needs Data</a:t>
              </a:r>
              <a:endParaRPr lang="en-US" sz="14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0" y="2590800"/>
              <a:ext cx="1371600" cy="609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Analyze Trends</a:t>
              </a:r>
              <a:endParaRPr lang="en-US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638800" y="2590800"/>
              <a:ext cx="1371600" cy="6096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White Paper</a:t>
              </a:r>
              <a:endParaRPr lang="en-US" sz="14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62400" y="2590800"/>
              <a:ext cx="1371600" cy="609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Frame Current Condition</a:t>
              </a:r>
              <a:endParaRPr lang="en-US" sz="1400" dirty="0"/>
            </a:p>
          </p:txBody>
        </p:sp>
        <p:sp>
          <p:nvSpPr>
            <p:cNvPr id="14" name="Down Arrow 13"/>
            <p:cNvSpPr/>
            <p:nvPr/>
          </p:nvSpPr>
          <p:spPr>
            <a:xfrm rot="16200000">
              <a:off x="5334000" y="2743200"/>
              <a:ext cx="304800" cy="3048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Down Arrow 16"/>
            <p:cNvSpPr/>
            <p:nvPr/>
          </p:nvSpPr>
          <p:spPr>
            <a:xfrm rot="16200000">
              <a:off x="3657600" y="2743200"/>
              <a:ext cx="304800" cy="3048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Down Arrow 2"/>
            <p:cNvSpPr/>
            <p:nvPr/>
          </p:nvSpPr>
          <p:spPr>
            <a:xfrm rot="16200000">
              <a:off x="1981200" y="2743200"/>
              <a:ext cx="304800" cy="3048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48"/>
          <p:cNvGrpSpPr/>
          <p:nvPr/>
        </p:nvGrpSpPr>
        <p:grpSpPr>
          <a:xfrm>
            <a:off x="1219200" y="3733800"/>
            <a:ext cx="7620000" cy="990600"/>
            <a:chOff x="1219200" y="3962400"/>
            <a:chExt cx="7620000" cy="990600"/>
          </a:xfrm>
        </p:grpSpPr>
        <p:cxnSp>
          <p:nvCxnSpPr>
            <p:cNvPr id="51" name="Straight Connector 50"/>
            <p:cNvCxnSpPr>
              <a:stCxn id="26" idx="3"/>
            </p:cNvCxnSpPr>
            <p:nvPr/>
          </p:nvCxnSpPr>
          <p:spPr>
            <a:xfrm>
              <a:off x="8686800" y="3962400"/>
              <a:ext cx="1524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8496300" y="4305300"/>
              <a:ext cx="6858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0800000">
              <a:off x="1219200" y="4648200"/>
              <a:ext cx="76200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1066800" y="4800600"/>
              <a:ext cx="304800" cy="0"/>
            </a:xfrm>
            <a:prstGeom prst="line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Connector 49"/>
          <p:cNvCxnSpPr/>
          <p:nvPr/>
        </p:nvCxnSpPr>
        <p:spPr>
          <a:xfrm rot="10800000">
            <a:off x="1295400" y="5486400"/>
            <a:ext cx="76200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6" idx="3"/>
          </p:cNvCxnSpPr>
          <p:nvPr/>
        </p:nvCxnSpPr>
        <p:spPr>
          <a:xfrm rot="10800000">
            <a:off x="8686800" y="5029200"/>
            <a:ext cx="2286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eft Brace 73"/>
          <p:cNvSpPr/>
          <p:nvPr/>
        </p:nvSpPr>
        <p:spPr>
          <a:xfrm>
            <a:off x="457200" y="2286000"/>
            <a:ext cx="45719" cy="609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Left Brace 74"/>
          <p:cNvSpPr/>
          <p:nvPr/>
        </p:nvSpPr>
        <p:spPr>
          <a:xfrm>
            <a:off x="457200" y="3124200"/>
            <a:ext cx="45719" cy="1219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Left Brace 75"/>
          <p:cNvSpPr/>
          <p:nvPr/>
        </p:nvSpPr>
        <p:spPr>
          <a:xfrm>
            <a:off x="457200" y="4724400"/>
            <a:ext cx="45719" cy="609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Left Brace 76"/>
          <p:cNvSpPr/>
          <p:nvPr/>
        </p:nvSpPr>
        <p:spPr>
          <a:xfrm>
            <a:off x="457200" y="5791200"/>
            <a:ext cx="45719" cy="609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 rot="16200000">
            <a:off x="-25999" y="2464401"/>
            <a:ext cx="78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Task 2</a:t>
            </a:r>
            <a:endParaRPr lang="en-US" sz="1200" b="1" dirty="0"/>
          </a:p>
        </p:txBody>
      </p:sp>
      <p:grpSp>
        <p:nvGrpSpPr>
          <p:cNvPr id="31" name="Group 70"/>
          <p:cNvGrpSpPr/>
          <p:nvPr/>
        </p:nvGrpSpPr>
        <p:grpSpPr>
          <a:xfrm>
            <a:off x="228600" y="3124200"/>
            <a:ext cx="8458200" cy="1219200"/>
            <a:chOff x="228600" y="3124200"/>
            <a:chExt cx="8458200" cy="1219200"/>
          </a:xfrm>
        </p:grpSpPr>
        <p:sp>
          <p:nvSpPr>
            <p:cNvPr id="18" name="Rectangle 17"/>
            <p:cNvSpPr/>
            <p:nvPr/>
          </p:nvSpPr>
          <p:spPr>
            <a:xfrm>
              <a:off x="3962400" y="3429000"/>
              <a:ext cx="1371600" cy="609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Assess Stability/ Barriers</a:t>
              </a:r>
              <a:endParaRPr lang="en-US" sz="1400" dirty="0"/>
            </a:p>
          </p:txBody>
        </p:sp>
        <p:grpSp>
          <p:nvGrpSpPr>
            <p:cNvPr id="32" name="Group 67"/>
            <p:cNvGrpSpPr/>
            <p:nvPr/>
          </p:nvGrpSpPr>
          <p:grpSpPr>
            <a:xfrm>
              <a:off x="228600" y="3124200"/>
              <a:ext cx="8458200" cy="1219200"/>
              <a:chOff x="228600" y="3124200"/>
              <a:chExt cx="8458200" cy="1219200"/>
            </a:xfrm>
          </p:grpSpPr>
          <p:grpSp>
            <p:nvGrpSpPr>
              <p:cNvPr id="33" name="Group 69"/>
              <p:cNvGrpSpPr/>
              <p:nvPr/>
            </p:nvGrpSpPr>
            <p:grpSpPr>
              <a:xfrm>
                <a:off x="609600" y="3124200"/>
                <a:ext cx="8077200" cy="1219200"/>
                <a:chOff x="609600" y="3352800"/>
                <a:chExt cx="8077200" cy="1219200"/>
              </a:xfrm>
            </p:grpSpPr>
            <p:sp>
              <p:nvSpPr>
                <p:cNvPr id="7" name="Rectangle 6"/>
                <p:cNvSpPr/>
                <p:nvPr/>
              </p:nvSpPr>
              <p:spPr>
                <a:xfrm>
                  <a:off x="609600" y="3352800"/>
                  <a:ext cx="1371600" cy="60960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  <a:scene3d>
                  <a:camera prst="orthographicFront">
                    <a:rot lat="0" lon="0" rev="0"/>
                  </a:camera>
                  <a:lightRig rig="soft" dir="t">
                    <a:rot lat="0" lon="0" rev="0"/>
                  </a:lightRig>
                </a:scene3d>
                <a:sp3d contourW="44450" prstMaterial="matte">
                  <a:bevelT w="63500" h="63500" prst="artDeco"/>
                  <a:contourClr>
                    <a:srgbClr val="FFFFFF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Inventory State Sources</a:t>
                  </a:r>
                  <a:endParaRPr lang="en-US" sz="1400" dirty="0"/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609600" y="3962400"/>
                  <a:ext cx="1371600" cy="60960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  <a:scene3d>
                  <a:camera prst="orthographicFront">
                    <a:rot lat="0" lon="0" rev="0"/>
                  </a:camera>
                  <a:lightRig rig="soft" dir="t">
                    <a:rot lat="0" lon="0" rev="0"/>
                  </a:lightRig>
                </a:scene3d>
                <a:sp3d contourW="44450" prstMaterial="matte">
                  <a:bevelT w="63500" h="63500" prst="artDeco"/>
                  <a:contourClr>
                    <a:srgbClr val="FFFFFF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New Sources i.e. VMT</a:t>
                  </a:r>
                  <a:endParaRPr lang="en-US" sz="1400" dirty="0"/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2286000" y="3657600"/>
                  <a:ext cx="1371600" cy="60960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  <a:scene3d>
                  <a:camera prst="orthographicFront">
                    <a:rot lat="0" lon="0" rev="0"/>
                  </a:camera>
                  <a:lightRig rig="soft" dir="t">
                    <a:rot lat="0" lon="0" rev="0"/>
                  </a:lightRig>
                </a:scene3d>
                <a:sp3d contourW="44450" prstMaterial="matte">
                  <a:bevelT w="63500" h="63500" prst="artDeco"/>
                  <a:contourClr>
                    <a:srgbClr val="FFFFFF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“Laundry List”</a:t>
                  </a:r>
                  <a:endParaRPr lang="en-US" sz="1400" dirty="0"/>
                </a:p>
              </p:txBody>
            </p:sp>
            <p:sp>
              <p:nvSpPr>
                <p:cNvPr id="19" name="Down Arrow 18"/>
                <p:cNvSpPr/>
                <p:nvPr/>
              </p:nvSpPr>
              <p:spPr>
                <a:xfrm rot="16200000">
                  <a:off x="3657600" y="3810000"/>
                  <a:ext cx="304800" cy="304800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7315200" y="3657600"/>
                  <a:ext cx="1371600" cy="6096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  <a:scene3d>
                  <a:camera prst="orthographicFront">
                    <a:rot lat="0" lon="0" rev="0"/>
                  </a:camera>
                  <a:lightRig rig="soft" dir="t">
                    <a:rot lat="0" lon="0" rev="0"/>
                  </a:lightRig>
                </a:scene3d>
                <a:sp3d contourW="44450" prstMaterial="matte">
                  <a:bevelT w="63500" h="63500" prst="artDeco"/>
                  <a:contourClr>
                    <a:srgbClr val="FFFFFF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MPOAC Narrows Options </a:t>
                  </a:r>
                  <a:endParaRPr lang="en-US" sz="1400" dirty="0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5638800" y="3657600"/>
                  <a:ext cx="1371600" cy="60960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  <a:scene3d>
                  <a:camera prst="orthographicFront">
                    <a:rot lat="0" lon="0" rev="0"/>
                  </a:camera>
                  <a:lightRig rig="soft" dir="t">
                    <a:rot lat="0" lon="0" rev="0"/>
                  </a:lightRig>
                </a:scene3d>
                <a:sp3d contourW="44450" prstMaterial="matte">
                  <a:bevelT w="63500" h="63500" prst="artDeco"/>
                  <a:contourClr>
                    <a:srgbClr val="FFFFFF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Project Revenue</a:t>
                  </a:r>
                  <a:endParaRPr lang="en-US" sz="1400" dirty="0"/>
                </a:p>
              </p:txBody>
            </p:sp>
            <p:sp>
              <p:nvSpPr>
                <p:cNvPr id="30" name="Down Arrow 29"/>
                <p:cNvSpPr/>
                <p:nvPr/>
              </p:nvSpPr>
              <p:spPr>
                <a:xfrm rot="16200000">
                  <a:off x="7010400" y="3810000"/>
                  <a:ext cx="304800" cy="304800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8" name="Down Arrow 37"/>
                <p:cNvSpPr/>
                <p:nvPr/>
              </p:nvSpPr>
              <p:spPr>
                <a:xfrm rot="16200000">
                  <a:off x="1981200" y="3657600"/>
                  <a:ext cx="304800" cy="304800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9" name="Down Arrow 38"/>
                <p:cNvSpPr/>
                <p:nvPr/>
              </p:nvSpPr>
              <p:spPr>
                <a:xfrm rot="16200000">
                  <a:off x="1981200" y="3962400"/>
                  <a:ext cx="304800" cy="304800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" name="Down Arrow 15"/>
                <p:cNvSpPr/>
                <p:nvPr/>
              </p:nvSpPr>
              <p:spPr>
                <a:xfrm rot="16200000">
                  <a:off x="5334000" y="3810000"/>
                  <a:ext cx="304800" cy="304800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9" name="TextBox 78"/>
              <p:cNvSpPr txBox="1"/>
              <p:nvPr/>
            </p:nvSpPr>
            <p:spPr>
              <a:xfrm rot="16200000">
                <a:off x="-26000" y="3607401"/>
                <a:ext cx="786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/>
                  <a:t>Task 3</a:t>
                </a:r>
                <a:endParaRPr lang="en-US" sz="1200" b="1" dirty="0"/>
              </a:p>
            </p:txBody>
          </p:sp>
        </p:grpSp>
      </p:grpSp>
      <p:sp>
        <p:nvSpPr>
          <p:cNvPr id="80" name="TextBox 79"/>
          <p:cNvSpPr txBox="1"/>
          <p:nvPr/>
        </p:nvSpPr>
        <p:spPr>
          <a:xfrm rot="16200000">
            <a:off x="-26000" y="4902801"/>
            <a:ext cx="78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Task 4</a:t>
            </a:r>
            <a:endParaRPr lang="en-US" sz="1200" b="1" dirty="0"/>
          </a:p>
        </p:txBody>
      </p:sp>
      <p:grpSp>
        <p:nvGrpSpPr>
          <p:cNvPr id="34" name="Group 67"/>
          <p:cNvGrpSpPr/>
          <p:nvPr/>
        </p:nvGrpSpPr>
        <p:grpSpPr>
          <a:xfrm>
            <a:off x="228602" y="5029200"/>
            <a:ext cx="8686798" cy="1600202"/>
            <a:chOff x="228602" y="5029200"/>
            <a:chExt cx="8686798" cy="1600202"/>
          </a:xfrm>
        </p:grpSpPr>
        <p:grpSp>
          <p:nvGrpSpPr>
            <p:cNvPr id="35" name="Group 72"/>
            <p:cNvGrpSpPr/>
            <p:nvPr/>
          </p:nvGrpSpPr>
          <p:grpSpPr>
            <a:xfrm>
              <a:off x="609600" y="5029200"/>
              <a:ext cx="8305800" cy="1371600"/>
              <a:chOff x="609600" y="5257800"/>
              <a:chExt cx="8305800" cy="13716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609600" y="6019800"/>
                <a:ext cx="1371600" cy="6096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Draft Legislation</a:t>
                </a:r>
                <a:endParaRPr lang="en-US" sz="1400" dirty="0"/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 rot="5400000">
                <a:off x="1143000" y="5867400"/>
                <a:ext cx="304800" cy="0"/>
              </a:xfrm>
              <a:prstGeom prst="line">
                <a:avLst/>
              </a:prstGeom>
              <a:ln w="317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>
                <a:off x="8686800" y="5486400"/>
                <a:ext cx="457200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Rectangle 63"/>
              <p:cNvSpPr/>
              <p:nvPr/>
            </p:nvSpPr>
            <p:spPr>
              <a:xfrm>
                <a:off x="2286000" y="6019800"/>
                <a:ext cx="1371600" cy="6096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Prepare  Report/ Presentations</a:t>
                </a:r>
                <a:endParaRPr lang="en-US" sz="1400" dirty="0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3962400" y="6019800"/>
                <a:ext cx="1371600" cy="6096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MPOAC Review/ Approve</a:t>
                </a:r>
                <a:endParaRPr lang="en-US" sz="1400" dirty="0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5638800" y="6019800"/>
                <a:ext cx="1371600" cy="6096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Final Report Publication</a:t>
                </a:r>
                <a:endParaRPr lang="en-US" sz="1400" dirty="0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7315200" y="6019800"/>
                <a:ext cx="1371600" cy="6096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Presentations/ Education</a:t>
                </a:r>
                <a:endParaRPr lang="en-US" sz="1400" dirty="0"/>
              </a:p>
            </p:txBody>
          </p:sp>
          <p:sp>
            <p:nvSpPr>
              <p:cNvPr id="46" name="Down Arrow 45"/>
              <p:cNvSpPr/>
              <p:nvPr/>
            </p:nvSpPr>
            <p:spPr>
              <a:xfrm rot="16200000">
                <a:off x="1981200" y="6172200"/>
                <a:ext cx="304800" cy="304800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5" name="Down Arrow 44"/>
              <p:cNvSpPr/>
              <p:nvPr/>
            </p:nvSpPr>
            <p:spPr>
              <a:xfrm rot="16200000">
                <a:off x="3657600" y="6172200"/>
                <a:ext cx="304800" cy="304800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Down Arrow 43"/>
              <p:cNvSpPr/>
              <p:nvPr/>
            </p:nvSpPr>
            <p:spPr>
              <a:xfrm rot="16200000">
                <a:off x="5334000" y="6172200"/>
                <a:ext cx="304800" cy="304800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Down Arrow 27"/>
              <p:cNvSpPr/>
              <p:nvPr/>
            </p:nvSpPr>
            <p:spPr>
              <a:xfrm rot="16200000">
                <a:off x="7010400" y="6172200"/>
                <a:ext cx="304800" cy="304800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81" name="TextBox 80"/>
            <p:cNvSpPr txBox="1"/>
            <p:nvPr/>
          </p:nvSpPr>
          <p:spPr>
            <a:xfrm rot="16200000">
              <a:off x="-166299" y="5957501"/>
              <a:ext cx="10668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Tasks 5 &amp;6</a:t>
              </a:r>
              <a:endParaRPr lang="en-US" sz="1200" b="1" dirty="0"/>
            </a:p>
          </p:txBody>
        </p:sp>
      </p:grpSp>
      <p:cxnSp>
        <p:nvCxnSpPr>
          <p:cNvPr id="83" name="Straight Connector 82"/>
          <p:cNvCxnSpPr/>
          <p:nvPr/>
        </p:nvCxnSpPr>
        <p:spPr>
          <a:xfrm>
            <a:off x="7010400" y="2590800"/>
            <a:ext cx="19812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648200" y="4572000"/>
            <a:ext cx="43434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>
            <a:off x="8001000" y="3581400"/>
            <a:ext cx="1981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5400000">
            <a:off x="4572000" y="4648200"/>
            <a:ext cx="152400" cy="0"/>
          </a:xfrm>
          <a:prstGeom prst="line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685800" y="304800"/>
          <a:ext cx="8212164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246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143000" y="685800"/>
          <a:ext cx="6934200" cy="5562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246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152400" y="0"/>
          <a:ext cx="8991600" cy="6573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246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175</TotalTime>
  <Words>524</Words>
  <Application>Microsoft Office PowerPoint</Application>
  <PresentationFormat>On-screen Show (4:3)</PresentationFormat>
  <Paragraphs>396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MPOAC Revenue Study Update</vt:lpstr>
      <vt:lpstr>The MPOAC</vt:lpstr>
      <vt:lpstr>Study Purpose</vt:lpstr>
      <vt:lpstr>Study History</vt:lpstr>
      <vt:lpstr>Revenue Study Advisory Committee</vt:lpstr>
      <vt:lpstr>Revenue Study Process</vt:lpstr>
      <vt:lpstr>Slide 7</vt:lpstr>
      <vt:lpstr>Slide 8</vt:lpstr>
      <vt:lpstr>Slide 9</vt:lpstr>
      <vt:lpstr>Slide 10</vt:lpstr>
      <vt:lpstr>Slide 11</vt:lpstr>
      <vt:lpstr>Florida Strategic Intermodal System Unfunded                                                                                            Needs, May 2006 </vt:lpstr>
      <vt:lpstr>Study Schedule</vt:lpstr>
    </vt:vector>
  </TitlesOfParts>
  <Company>USF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MPOAC Revenue Study Update</dc:title>
  <dc:creator>Stephen Reich</dc:creator>
  <cp:lastModifiedBy>Stephen Reich</cp:lastModifiedBy>
  <cp:revision>23</cp:revision>
  <dcterms:created xsi:type="dcterms:W3CDTF">2011-01-17T17:44:56Z</dcterms:created>
  <dcterms:modified xsi:type="dcterms:W3CDTF">2011-01-18T16:26:13Z</dcterms:modified>
</cp:coreProperties>
</file>