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66" r:id="rId3"/>
    <p:sldMasterId id="2147483695" r:id="rId4"/>
    <p:sldMasterId id="2147483701" r:id="rId5"/>
    <p:sldMasterId id="2147483703" r:id="rId6"/>
    <p:sldMasterId id="2147483705" r:id="rId7"/>
    <p:sldMasterId id="2147483707" r:id="rId8"/>
    <p:sldMasterId id="2147483709" r:id="rId9"/>
    <p:sldMasterId id="2147483711" r:id="rId10"/>
    <p:sldMasterId id="2147483713" r:id="rId11"/>
    <p:sldMasterId id="2147483715" r:id="rId12"/>
    <p:sldMasterId id="2147483717" r:id="rId13"/>
    <p:sldMasterId id="2147483719" r:id="rId14"/>
  </p:sldMasterIdLst>
  <p:notesMasterIdLst>
    <p:notesMasterId r:id="rId35"/>
  </p:notesMasterIdLst>
  <p:handoutMasterIdLst>
    <p:handoutMasterId r:id="rId36"/>
  </p:handoutMasterIdLst>
  <p:sldIdLst>
    <p:sldId id="385" r:id="rId15"/>
    <p:sldId id="386" r:id="rId16"/>
    <p:sldId id="387" r:id="rId17"/>
    <p:sldId id="388" r:id="rId18"/>
    <p:sldId id="390" r:id="rId19"/>
    <p:sldId id="334" r:id="rId20"/>
    <p:sldId id="320" r:id="rId21"/>
    <p:sldId id="335" r:id="rId22"/>
    <p:sldId id="371" r:id="rId23"/>
    <p:sldId id="298" r:id="rId24"/>
    <p:sldId id="297" r:id="rId25"/>
    <p:sldId id="373" r:id="rId26"/>
    <p:sldId id="376" r:id="rId27"/>
    <p:sldId id="377" r:id="rId28"/>
    <p:sldId id="378" r:id="rId29"/>
    <p:sldId id="379" r:id="rId30"/>
    <p:sldId id="380" r:id="rId31"/>
    <p:sldId id="381" r:id="rId32"/>
    <p:sldId id="382" r:id="rId33"/>
    <p:sldId id="383" r:id="rId3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346"/>
    <a:srgbClr val="FEFE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89317" autoAdjust="0"/>
  </p:normalViewPr>
  <p:slideViewPr>
    <p:cSldViewPr>
      <p:cViewPr varScale="1">
        <p:scale>
          <a:sx n="98" d="100"/>
          <a:sy n="98" d="100"/>
        </p:scale>
        <p:origin x="160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B350CB-4F93-4734-9B14-8F37C3DB938F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61483A2-EF23-4B07-82E3-0C7013D340F1}">
      <dgm:prSet phldrT="[Text]"/>
      <dgm:spPr/>
      <dgm:t>
        <a:bodyPr/>
        <a:lstStyle/>
        <a:p>
          <a:r>
            <a:rPr lang="en-US" dirty="0">
              <a:latin typeface="Franklin Gothic Book" panose="020B0503020102020204" pitchFamily="34" charset="0"/>
            </a:rPr>
            <a:t>20-Member Governing Board</a:t>
          </a:r>
        </a:p>
      </dgm:t>
    </dgm:pt>
    <dgm:pt modelId="{F171BA53-89DD-4DC0-83D0-AA22A901F002}" type="parTrans" cxnId="{077CA9D3-EDAA-4038-BCD5-42556EDB7ACC}">
      <dgm:prSet/>
      <dgm:spPr/>
      <dgm:t>
        <a:bodyPr/>
        <a:lstStyle/>
        <a:p>
          <a:endParaRPr lang="en-US"/>
        </a:p>
      </dgm:t>
    </dgm:pt>
    <dgm:pt modelId="{E201562A-BA1B-4E1F-9F54-B630567B0C80}" type="sibTrans" cxnId="{077CA9D3-EDAA-4038-BCD5-42556EDB7ACC}">
      <dgm:prSet/>
      <dgm:spPr/>
      <dgm:t>
        <a:bodyPr/>
        <a:lstStyle/>
        <a:p>
          <a:endParaRPr lang="en-US"/>
        </a:p>
      </dgm:t>
    </dgm:pt>
    <dgm:pt modelId="{425E9D4D-2433-4FA1-B55D-767B12445963}">
      <dgm:prSet phldrT="[Text]"/>
      <dgm:spPr/>
      <dgm:t>
        <a:bodyPr/>
        <a:lstStyle/>
        <a:p>
          <a:r>
            <a:rPr lang="en-US" dirty="0">
              <a:latin typeface="Franklin Gothic Book" panose="020B0503020102020204" pitchFamily="34" charset="0"/>
            </a:rPr>
            <a:t>4 Advisory Committees</a:t>
          </a:r>
        </a:p>
      </dgm:t>
    </dgm:pt>
    <dgm:pt modelId="{7DB296E0-5264-4868-B313-1FD52F34AFAC}" type="parTrans" cxnId="{BF874EF5-5519-4653-8573-350CFA0D7097}">
      <dgm:prSet/>
      <dgm:spPr/>
      <dgm:t>
        <a:bodyPr/>
        <a:lstStyle/>
        <a:p>
          <a:endParaRPr lang="en-US"/>
        </a:p>
      </dgm:t>
    </dgm:pt>
    <dgm:pt modelId="{1D8A648C-5BD2-4BA6-9D05-D8581E61A2EC}" type="sibTrans" cxnId="{BF874EF5-5519-4653-8573-350CFA0D7097}">
      <dgm:prSet/>
      <dgm:spPr/>
      <dgm:t>
        <a:bodyPr/>
        <a:lstStyle/>
        <a:p>
          <a:endParaRPr lang="en-US"/>
        </a:p>
      </dgm:t>
    </dgm:pt>
    <dgm:pt modelId="{1D30800C-ACD8-424B-9380-5CBDE6B7FFBE}">
      <dgm:prSet phldrT="[Text]"/>
      <dgm:spPr/>
      <dgm:t>
        <a:bodyPr/>
        <a:lstStyle/>
        <a:p>
          <a:r>
            <a:rPr lang="en-US" dirty="0">
              <a:latin typeface="Franklin Gothic Book" panose="020B0503020102020204" pitchFamily="34" charset="0"/>
            </a:rPr>
            <a:t>TIP = $600M-$1B per year</a:t>
          </a:r>
        </a:p>
      </dgm:t>
    </dgm:pt>
    <dgm:pt modelId="{7B73606B-08A5-4DB3-BC27-E784BB66FD0F}" type="parTrans" cxnId="{F3703837-7041-472C-AD08-F04FB39EDBCD}">
      <dgm:prSet/>
      <dgm:spPr/>
      <dgm:t>
        <a:bodyPr/>
        <a:lstStyle/>
        <a:p>
          <a:endParaRPr lang="en-US"/>
        </a:p>
      </dgm:t>
    </dgm:pt>
    <dgm:pt modelId="{A1587F97-E428-4B48-8F2F-C725E3212B4C}" type="sibTrans" cxnId="{F3703837-7041-472C-AD08-F04FB39EDBCD}">
      <dgm:prSet/>
      <dgm:spPr/>
      <dgm:t>
        <a:bodyPr/>
        <a:lstStyle/>
        <a:p>
          <a:endParaRPr lang="en-US"/>
        </a:p>
      </dgm:t>
    </dgm:pt>
    <dgm:pt modelId="{9AC03D7B-4262-4471-9FE6-F8D4AE2CA338}">
      <dgm:prSet phldrT="[Text]"/>
      <dgm:spPr/>
      <dgm:t>
        <a:bodyPr/>
        <a:lstStyle/>
        <a:p>
          <a:r>
            <a:rPr lang="en-US" dirty="0">
              <a:latin typeface="Franklin Gothic Book" panose="020B0503020102020204" pitchFamily="34" charset="0"/>
            </a:rPr>
            <a:t>Central Florida MPO Alliance</a:t>
          </a:r>
        </a:p>
      </dgm:t>
    </dgm:pt>
    <dgm:pt modelId="{0BA96E7C-1C16-41AB-93C5-0B6EC27D3015}" type="parTrans" cxnId="{70F8CC10-EB39-41B9-B149-41C094A36781}">
      <dgm:prSet/>
      <dgm:spPr/>
      <dgm:t>
        <a:bodyPr/>
        <a:lstStyle/>
        <a:p>
          <a:endParaRPr lang="en-US"/>
        </a:p>
      </dgm:t>
    </dgm:pt>
    <dgm:pt modelId="{E01B5E65-C5C4-4C23-9ED0-B92328C4B81C}" type="sibTrans" cxnId="{70F8CC10-EB39-41B9-B149-41C094A36781}">
      <dgm:prSet/>
      <dgm:spPr/>
      <dgm:t>
        <a:bodyPr/>
        <a:lstStyle/>
        <a:p>
          <a:endParaRPr lang="en-US"/>
        </a:p>
      </dgm:t>
    </dgm:pt>
    <dgm:pt modelId="{1C3148BD-C79B-4845-8E99-0C8D9DD28F26}" type="pres">
      <dgm:prSet presAssocID="{00B350CB-4F93-4734-9B14-8F37C3DB938F}" presName="diagram" presStyleCnt="0">
        <dgm:presLayoutVars>
          <dgm:dir/>
          <dgm:resizeHandles val="exact"/>
        </dgm:presLayoutVars>
      </dgm:prSet>
      <dgm:spPr/>
    </dgm:pt>
    <dgm:pt modelId="{C5D9A09B-E6CF-4C3D-BCF5-88BD39B14838}" type="pres">
      <dgm:prSet presAssocID="{B61483A2-EF23-4B07-82E3-0C7013D340F1}" presName="node" presStyleLbl="node1" presStyleIdx="0" presStyleCnt="4">
        <dgm:presLayoutVars>
          <dgm:bulletEnabled val="1"/>
        </dgm:presLayoutVars>
      </dgm:prSet>
      <dgm:spPr/>
    </dgm:pt>
    <dgm:pt modelId="{731683CF-CB87-4F43-B18E-EABC73542F58}" type="pres">
      <dgm:prSet presAssocID="{E201562A-BA1B-4E1F-9F54-B630567B0C80}" presName="sibTrans" presStyleCnt="0"/>
      <dgm:spPr/>
    </dgm:pt>
    <dgm:pt modelId="{16CB3CD5-48F7-490E-A622-48A7C797BEA9}" type="pres">
      <dgm:prSet presAssocID="{425E9D4D-2433-4FA1-B55D-767B12445963}" presName="node" presStyleLbl="node1" presStyleIdx="1" presStyleCnt="4">
        <dgm:presLayoutVars>
          <dgm:bulletEnabled val="1"/>
        </dgm:presLayoutVars>
      </dgm:prSet>
      <dgm:spPr/>
    </dgm:pt>
    <dgm:pt modelId="{6566D3E7-F9B4-43D2-8BA0-682738819388}" type="pres">
      <dgm:prSet presAssocID="{1D8A648C-5BD2-4BA6-9D05-D8581E61A2EC}" presName="sibTrans" presStyleCnt="0"/>
      <dgm:spPr/>
    </dgm:pt>
    <dgm:pt modelId="{91D69409-2A84-440E-ABFF-3B1355E70404}" type="pres">
      <dgm:prSet presAssocID="{1D30800C-ACD8-424B-9380-5CBDE6B7FFBE}" presName="node" presStyleLbl="node1" presStyleIdx="2" presStyleCnt="4">
        <dgm:presLayoutVars>
          <dgm:bulletEnabled val="1"/>
        </dgm:presLayoutVars>
      </dgm:prSet>
      <dgm:spPr/>
    </dgm:pt>
    <dgm:pt modelId="{51E97595-BC54-4EEC-8C6E-CD6DF3C4DB03}" type="pres">
      <dgm:prSet presAssocID="{A1587F97-E428-4B48-8F2F-C725E3212B4C}" presName="sibTrans" presStyleCnt="0"/>
      <dgm:spPr/>
    </dgm:pt>
    <dgm:pt modelId="{4A33970B-E099-4D86-A65C-6D934DA58F37}" type="pres">
      <dgm:prSet presAssocID="{9AC03D7B-4262-4471-9FE6-F8D4AE2CA338}" presName="node" presStyleLbl="node1" presStyleIdx="3" presStyleCnt="4">
        <dgm:presLayoutVars>
          <dgm:bulletEnabled val="1"/>
        </dgm:presLayoutVars>
      </dgm:prSet>
      <dgm:spPr/>
    </dgm:pt>
  </dgm:ptLst>
  <dgm:cxnLst>
    <dgm:cxn modelId="{70F8CC10-EB39-41B9-B149-41C094A36781}" srcId="{00B350CB-4F93-4734-9B14-8F37C3DB938F}" destId="{9AC03D7B-4262-4471-9FE6-F8D4AE2CA338}" srcOrd="3" destOrd="0" parTransId="{0BA96E7C-1C16-41AB-93C5-0B6EC27D3015}" sibTransId="{E01B5E65-C5C4-4C23-9ED0-B92328C4B81C}"/>
    <dgm:cxn modelId="{4FC8481C-3D05-4202-88FB-F8D1AE83C0B8}" type="presOf" srcId="{1D30800C-ACD8-424B-9380-5CBDE6B7FFBE}" destId="{91D69409-2A84-440E-ABFF-3B1355E70404}" srcOrd="0" destOrd="0" presId="urn:microsoft.com/office/officeart/2005/8/layout/default"/>
    <dgm:cxn modelId="{F3703837-7041-472C-AD08-F04FB39EDBCD}" srcId="{00B350CB-4F93-4734-9B14-8F37C3DB938F}" destId="{1D30800C-ACD8-424B-9380-5CBDE6B7FFBE}" srcOrd="2" destOrd="0" parTransId="{7B73606B-08A5-4DB3-BC27-E784BB66FD0F}" sibTransId="{A1587F97-E428-4B48-8F2F-C725E3212B4C}"/>
    <dgm:cxn modelId="{D29D7470-2810-4904-B959-A7A688AD6143}" type="presOf" srcId="{9AC03D7B-4262-4471-9FE6-F8D4AE2CA338}" destId="{4A33970B-E099-4D86-A65C-6D934DA58F37}" srcOrd="0" destOrd="0" presId="urn:microsoft.com/office/officeart/2005/8/layout/default"/>
    <dgm:cxn modelId="{87E41BA5-608D-4D09-BCBC-A88B2C34F7E3}" type="presOf" srcId="{B61483A2-EF23-4B07-82E3-0C7013D340F1}" destId="{C5D9A09B-E6CF-4C3D-BCF5-88BD39B14838}" srcOrd="0" destOrd="0" presId="urn:microsoft.com/office/officeart/2005/8/layout/default"/>
    <dgm:cxn modelId="{0F85FCC7-A2F7-489E-932C-C72734377FC2}" type="presOf" srcId="{425E9D4D-2433-4FA1-B55D-767B12445963}" destId="{16CB3CD5-48F7-490E-A622-48A7C797BEA9}" srcOrd="0" destOrd="0" presId="urn:microsoft.com/office/officeart/2005/8/layout/default"/>
    <dgm:cxn modelId="{077CA9D3-EDAA-4038-BCD5-42556EDB7ACC}" srcId="{00B350CB-4F93-4734-9B14-8F37C3DB938F}" destId="{B61483A2-EF23-4B07-82E3-0C7013D340F1}" srcOrd="0" destOrd="0" parTransId="{F171BA53-89DD-4DC0-83D0-AA22A901F002}" sibTransId="{E201562A-BA1B-4E1F-9F54-B630567B0C80}"/>
    <dgm:cxn modelId="{22B147D6-CE8C-4843-B35B-26AF162EA447}" type="presOf" srcId="{00B350CB-4F93-4734-9B14-8F37C3DB938F}" destId="{1C3148BD-C79B-4845-8E99-0C8D9DD28F26}" srcOrd="0" destOrd="0" presId="urn:microsoft.com/office/officeart/2005/8/layout/default"/>
    <dgm:cxn modelId="{BF874EF5-5519-4653-8573-350CFA0D7097}" srcId="{00B350CB-4F93-4734-9B14-8F37C3DB938F}" destId="{425E9D4D-2433-4FA1-B55D-767B12445963}" srcOrd="1" destOrd="0" parTransId="{7DB296E0-5264-4868-B313-1FD52F34AFAC}" sibTransId="{1D8A648C-5BD2-4BA6-9D05-D8581E61A2EC}"/>
    <dgm:cxn modelId="{1D1EA708-D72B-491B-97E6-833923DDCC88}" type="presParOf" srcId="{1C3148BD-C79B-4845-8E99-0C8D9DD28F26}" destId="{C5D9A09B-E6CF-4C3D-BCF5-88BD39B14838}" srcOrd="0" destOrd="0" presId="urn:microsoft.com/office/officeart/2005/8/layout/default"/>
    <dgm:cxn modelId="{E940DAC1-DDEA-4E67-A060-F22FF7E597C2}" type="presParOf" srcId="{1C3148BD-C79B-4845-8E99-0C8D9DD28F26}" destId="{731683CF-CB87-4F43-B18E-EABC73542F58}" srcOrd="1" destOrd="0" presId="urn:microsoft.com/office/officeart/2005/8/layout/default"/>
    <dgm:cxn modelId="{0A042F1C-C591-4B59-B99F-885EFF11A4CF}" type="presParOf" srcId="{1C3148BD-C79B-4845-8E99-0C8D9DD28F26}" destId="{16CB3CD5-48F7-490E-A622-48A7C797BEA9}" srcOrd="2" destOrd="0" presId="urn:microsoft.com/office/officeart/2005/8/layout/default"/>
    <dgm:cxn modelId="{936DA16B-4158-46DA-B598-0592BB59A101}" type="presParOf" srcId="{1C3148BD-C79B-4845-8E99-0C8D9DD28F26}" destId="{6566D3E7-F9B4-43D2-8BA0-682738819388}" srcOrd="3" destOrd="0" presId="urn:microsoft.com/office/officeart/2005/8/layout/default"/>
    <dgm:cxn modelId="{E8EFCC3A-8486-4886-A6D0-D48C801E6135}" type="presParOf" srcId="{1C3148BD-C79B-4845-8E99-0C8D9DD28F26}" destId="{91D69409-2A84-440E-ABFF-3B1355E70404}" srcOrd="4" destOrd="0" presId="urn:microsoft.com/office/officeart/2005/8/layout/default"/>
    <dgm:cxn modelId="{2290AFE9-20B6-4A62-AF7B-86E2751CDD25}" type="presParOf" srcId="{1C3148BD-C79B-4845-8E99-0C8D9DD28F26}" destId="{51E97595-BC54-4EEC-8C6E-CD6DF3C4DB03}" srcOrd="5" destOrd="0" presId="urn:microsoft.com/office/officeart/2005/8/layout/default"/>
    <dgm:cxn modelId="{A82985C1-A0AE-4E24-AB35-17E2AE131B98}" type="presParOf" srcId="{1C3148BD-C79B-4845-8E99-0C8D9DD28F26}" destId="{4A33970B-E099-4D86-A65C-6D934DA58F3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18DAFF-9784-4A87-AF8E-B5121B28D243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2D108E1-BE8D-4104-ABC2-F73A0C5D3F82}">
      <dgm:prSet phldrT="[Text]"/>
      <dgm:spPr>
        <a:solidFill>
          <a:srgbClr val="F07F0A"/>
        </a:solidFill>
      </dgm:spPr>
      <dgm:t>
        <a:bodyPr/>
        <a:lstStyle/>
        <a:p>
          <a:r>
            <a:rPr lang="en-US" b="1" dirty="0">
              <a:latin typeface="Franklin Gothic Book" panose="020B0503020102020204" pitchFamily="34" charset="0"/>
            </a:rPr>
            <a:t>Major Regional Activity Center</a:t>
          </a:r>
        </a:p>
      </dgm:t>
    </dgm:pt>
    <dgm:pt modelId="{C89BF617-AF86-4702-80BE-036B856995D8}" type="parTrans" cxnId="{874774AF-26F7-41B3-A4E5-59A2E5FF853E}">
      <dgm:prSet/>
      <dgm:spPr/>
      <dgm:t>
        <a:bodyPr/>
        <a:lstStyle/>
        <a:p>
          <a:endParaRPr lang="en-US"/>
        </a:p>
      </dgm:t>
    </dgm:pt>
    <dgm:pt modelId="{51434FFF-5A84-4865-B42B-DF812B458B52}" type="sibTrans" cxnId="{874774AF-26F7-41B3-A4E5-59A2E5FF853E}">
      <dgm:prSet/>
      <dgm:spPr/>
      <dgm:t>
        <a:bodyPr/>
        <a:lstStyle/>
        <a:p>
          <a:endParaRPr lang="en-US"/>
        </a:p>
      </dgm:t>
    </dgm:pt>
    <dgm:pt modelId="{89BE71BD-4E3B-40D5-B426-E4E9BEEFCD84}">
      <dgm:prSet phldrT="[Text]"/>
      <dgm:spPr>
        <a:solidFill>
          <a:srgbClr val="00ACDC"/>
        </a:solidFill>
      </dgm:spPr>
      <dgm:t>
        <a:bodyPr/>
        <a:lstStyle/>
        <a:p>
          <a:r>
            <a:rPr lang="en-US" b="1" dirty="0">
              <a:latin typeface="Franklin Gothic Book" panose="020B0503020102020204" pitchFamily="34" charset="0"/>
            </a:rPr>
            <a:t>New Intermodal Terminal</a:t>
          </a:r>
        </a:p>
      </dgm:t>
    </dgm:pt>
    <dgm:pt modelId="{39E15827-FE70-4726-B8F5-FF00104FB2DE}" type="parTrans" cxnId="{F433B652-9AE0-4883-ACA2-7C9D65155694}">
      <dgm:prSet/>
      <dgm:spPr/>
      <dgm:t>
        <a:bodyPr/>
        <a:lstStyle/>
        <a:p>
          <a:endParaRPr lang="en-US"/>
        </a:p>
      </dgm:t>
    </dgm:pt>
    <dgm:pt modelId="{108B2425-9938-493B-BE28-FDF28C62DF7C}" type="sibTrans" cxnId="{F433B652-9AE0-4883-ACA2-7C9D65155694}">
      <dgm:prSet/>
      <dgm:spPr/>
      <dgm:t>
        <a:bodyPr/>
        <a:lstStyle/>
        <a:p>
          <a:endParaRPr lang="en-US"/>
        </a:p>
      </dgm:t>
    </dgm:pt>
    <dgm:pt modelId="{163EEA2A-BB28-4C61-A0D3-FF122F466A50}">
      <dgm:prSet phldrT="[Text]"/>
      <dgm:spPr>
        <a:solidFill>
          <a:srgbClr val="76478E"/>
        </a:solidFill>
      </dgm:spPr>
      <dgm:t>
        <a:bodyPr/>
        <a:lstStyle/>
        <a:p>
          <a:r>
            <a:rPr lang="en-US" b="1" dirty="0">
              <a:latin typeface="Franklin Gothic Book" panose="020B0503020102020204" pitchFamily="34" charset="0"/>
            </a:rPr>
            <a:t>Federal, State Partners Value Connectivity</a:t>
          </a:r>
        </a:p>
      </dgm:t>
    </dgm:pt>
    <dgm:pt modelId="{031A46AD-E52F-4B66-AE62-632E09AF9F26}" type="parTrans" cxnId="{771AC0B4-DAE6-4811-AD82-2A52A3329506}">
      <dgm:prSet/>
      <dgm:spPr/>
      <dgm:t>
        <a:bodyPr/>
        <a:lstStyle/>
        <a:p>
          <a:endParaRPr lang="en-US"/>
        </a:p>
      </dgm:t>
    </dgm:pt>
    <dgm:pt modelId="{5A45AE21-041D-4E26-83EC-EBC43B7CD4D6}" type="sibTrans" cxnId="{771AC0B4-DAE6-4811-AD82-2A52A3329506}">
      <dgm:prSet/>
      <dgm:spPr/>
      <dgm:t>
        <a:bodyPr/>
        <a:lstStyle/>
        <a:p>
          <a:endParaRPr lang="en-US"/>
        </a:p>
      </dgm:t>
    </dgm:pt>
    <dgm:pt modelId="{BF65829F-A79B-4021-968B-D94109F92C7F}">
      <dgm:prSet phldrT="[Text]"/>
      <dgm:spPr>
        <a:solidFill>
          <a:srgbClr val="09712E"/>
        </a:solidFill>
      </dgm:spPr>
      <dgm:t>
        <a:bodyPr/>
        <a:lstStyle/>
        <a:p>
          <a:r>
            <a:rPr lang="en-US" b="1" dirty="0">
              <a:latin typeface="Franklin Gothic Book" panose="020B0503020102020204" pitchFamily="34" charset="0"/>
            </a:rPr>
            <a:t>In Board-Approved Long Range Plan</a:t>
          </a:r>
        </a:p>
      </dgm:t>
    </dgm:pt>
    <dgm:pt modelId="{7F6E7EE6-A3CD-4D84-9F29-43C1C5894A21}" type="parTrans" cxnId="{4154EF55-5CED-4BCF-979A-A394E2186765}">
      <dgm:prSet/>
      <dgm:spPr/>
      <dgm:t>
        <a:bodyPr/>
        <a:lstStyle/>
        <a:p>
          <a:endParaRPr lang="en-US"/>
        </a:p>
      </dgm:t>
    </dgm:pt>
    <dgm:pt modelId="{F099B712-1698-4CF2-9C34-6F9551A635DC}" type="sibTrans" cxnId="{4154EF55-5CED-4BCF-979A-A394E2186765}">
      <dgm:prSet/>
      <dgm:spPr/>
      <dgm:t>
        <a:bodyPr/>
        <a:lstStyle/>
        <a:p>
          <a:endParaRPr lang="en-US"/>
        </a:p>
      </dgm:t>
    </dgm:pt>
    <dgm:pt modelId="{05BEDF2E-396A-44F9-8B96-C770056812E0}">
      <dgm:prSet phldrT="[Text]"/>
      <dgm:spPr>
        <a:solidFill>
          <a:srgbClr val="4B6FA0"/>
        </a:solidFill>
      </dgm:spPr>
      <dgm:t>
        <a:bodyPr/>
        <a:lstStyle/>
        <a:p>
          <a:r>
            <a:rPr lang="en-US" b="1" dirty="0">
              <a:latin typeface="Franklin Gothic Book" panose="020B0503020102020204" pitchFamily="34" charset="0"/>
            </a:rPr>
            <a:t>Congressional Delegation Eager to Help</a:t>
          </a:r>
        </a:p>
      </dgm:t>
    </dgm:pt>
    <dgm:pt modelId="{DCDCC84F-0B8F-47F1-B4C0-2C53AEF1305E}" type="parTrans" cxnId="{0AE1FC1E-6FB9-4538-895F-D2908EC232E4}">
      <dgm:prSet/>
      <dgm:spPr/>
      <dgm:t>
        <a:bodyPr/>
        <a:lstStyle/>
        <a:p>
          <a:endParaRPr lang="en-US"/>
        </a:p>
      </dgm:t>
    </dgm:pt>
    <dgm:pt modelId="{57B3E73E-F70E-4C66-BF2B-5C3FF85C4759}" type="sibTrans" cxnId="{0AE1FC1E-6FB9-4538-895F-D2908EC232E4}">
      <dgm:prSet/>
      <dgm:spPr/>
      <dgm:t>
        <a:bodyPr/>
        <a:lstStyle/>
        <a:p>
          <a:endParaRPr lang="en-US"/>
        </a:p>
      </dgm:t>
    </dgm:pt>
    <dgm:pt modelId="{FE26E6BB-512A-44B2-9530-9E54106AB32E}" type="pres">
      <dgm:prSet presAssocID="{FB18DAFF-9784-4A87-AF8E-B5121B28D243}" presName="Name0" presStyleCnt="0">
        <dgm:presLayoutVars>
          <dgm:chMax val="7"/>
          <dgm:chPref val="7"/>
          <dgm:dir/>
        </dgm:presLayoutVars>
      </dgm:prSet>
      <dgm:spPr/>
    </dgm:pt>
    <dgm:pt modelId="{A87ACFC3-824E-4AA0-8700-C042FD73330D}" type="pres">
      <dgm:prSet presAssocID="{FB18DAFF-9784-4A87-AF8E-B5121B28D243}" presName="Name1" presStyleCnt="0"/>
      <dgm:spPr/>
    </dgm:pt>
    <dgm:pt modelId="{65FFE4D4-5F30-4BA9-9808-FBD407544872}" type="pres">
      <dgm:prSet presAssocID="{FB18DAFF-9784-4A87-AF8E-B5121B28D243}" presName="cycle" presStyleCnt="0"/>
      <dgm:spPr/>
    </dgm:pt>
    <dgm:pt modelId="{F1889F75-D79D-4CB9-ABD3-86DE43E889FE}" type="pres">
      <dgm:prSet presAssocID="{FB18DAFF-9784-4A87-AF8E-B5121B28D243}" presName="srcNode" presStyleLbl="node1" presStyleIdx="0" presStyleCnt="5"/>
      <dgm:spPr/>
    </dgm:pt>
    <dgm:pt modelId="{E470C3C7-90E5-4F88-9249-1D1499AC58F7}" type="pres">
      <dgm:prSet presAssocID="{FB18DAFF-9784-4A87-AF8E-B5121B28D243}" presName="conn" presStyleLbl="parChTrans1D2" presStyleIdx="0" presStyleCnt="1"/>
      <dgm:spPr/>
    </dgm:pt>
    <dgm:pt modelId="{617F608F-727E-44AC-A002-A80531548820}" type="pres">
      <dgm:prSet presAssocID="{FB18DAFF-9784-4A87-AF8E-B5121B28D243}" presName="extraNode" presStyleLbl="node1" presStyleIdx="0" presStyleCnt="5"/>
      <dgm:spPr/>
    </dgm:pt>
    <dgm:pt modelId="{3F1D07F0-30A2-4891-B6FE-3BD1446362A7}" type="pres">
      <dgm:prSet presAssocID="{FB18DAFF-9784-4A87-AF8E-B5121B28D243}" presName="dstNode" presStyleLbl="node1" presStyleIdx="0" presStyleCnt="5"/>
      <dgm:spPr/>
    </dgm:pt>
    <dgm:pt modelId="{CB170996-901B-4736-965C-3F9CF519B3BF}" type="pres">
      <dgm:prSet presAssocID="{C2D108E1-BE8D-4104-ABC2-F73A0C5D3F82}" presName="text_1" presStyleLbl="node1" presStyleIdx="0" presStyleCnt="5">
        <dgm:presLayoutVars>
          <dgm:bulletEnabled val="1"/>
        </dgm:presLayoutVars>
      </dgm:prSet>
      <dgm:spPr/>
    </dgm:pt>
    <dgm:pt modelId="{CC9FCAE0-EB3B-420B-B406-8C551F74F5A8}" type="pres">
      <dgm:prSet presAssocID="{C2D108E1-BE8D-4104-ABC2-F73A0C5D3F82}" presName="accent_1" presStyleCnt="0"/>
      <dgm:spPr/>
    </dgm:pt>
    <dgm:pt modelId="{83780D47-0DB4-4E69-ADA4-FAD0A58DE260}" type="pres">
      <dgm:prSet presAssocID="{C2D108E1-BE8D-4104-ABC2-F73A0C5D3F82}" presName="accentRepeatNode" presStyleLbl="solidFgAcc1" presStyleIdx="0" presStyleCnt="5"/>
      <dgm:spPr>
        <a:solidFill>
          <a:schemeClr val="bg1">
            <a:lumMod val="75000"/>
          </a:schemeClr>
        </a:solidFill>
      </dgm:spPr>
    </dgm:pt>
    <dgm:pt modelId="{59905356-9883-4CFB-916C-1B24FCB1D39C}" type="pres">
      <dgm:prSet presAssocID="{89BE71BD-4E3B-40D5-B426-E4E9BEEFCD84}" presName="text_2" presStyleLbl="node1" presStyleIdx="1" presStyleCnt="5">
        <dgm:presLayoutVars>
          <dgm:bulletEnabled val="1"/>
        </dgm:presLayoutVars>
      </dgm:prSet>
      <dgm:spPr/>
    </dgm:pt>
    <dgm:pt modelId="{C40127BB-507F-4050-BF08-DF8F88330BC3}" type="pres">
      <dgm:prSet presAssocID="{89BE71BD-4E3B-40D5-B426-E4E9BEEFCD84}" presName="accent_2" presStyleCnt="0"/>
      <dgm:spPr/>
    </dgm:pt>
    <dgm:pt modelId="{E3FD734C-BC00-45AA-93D9-3CBFFE9450E9}" type="pres">
      <dgm:prSet presAssocID="{89BE71BD-4E3B-40D5-B426-E4E9BEEFCD84}" presName="accentRepeatNode" presStyleLbl="solidFgAcc1" presStyleIdx="1" presStyleCnt="5"/>
      <dgm:spPr>
        <a:solidFill>
          <a:schemeClr val="bg1">
            <a:lumMod val="75000"/>
          </a:schemeClr>
        </a:solidFill>
      </dgm:spPr>
    </dgm:pt>
    <dgm:pt modelId="{A93E3E30-CC16-46F8-A2EC-C997E41EE8ED}" type="pres">
      <dgm:prSet presAssocID="{163EEA2A-BB28-4C61-A0D3-FF122F466A50}" presName="text_3" presStyleLbl="node1" presStyleIdx="2" presStyleCnt="5">
        <dgm:presLayoutVars>
          <dgm:bulletEnabled val="1"/>
        </dgm:presLayoutVars>
      </dgm:prSet>
      <dgm:spPr/>
    </dgm:pt>
    <dgm:pt modelId="{C2E3C3B9-4D56-434D-B886-CA9E89BE1895}" type="pres">
      <dgm:prSet presAssocID="{163EEA2A-BB28-4C61-A0D3-FF122F466A50}" presName="accent_3" presStyleCnt="0"/>
      <dgm:spPr/>
    </dgm:pt>
    <dgm:pt modelId="{92820859-0AE4-474E-9AB1-FEC4F438AC5D}" type="pres">
      <dgm:prSet presAssocID="{163EEA2A-BB28-4C61-A0D3-FF122F466A50}" presName="accentRepeatNode" presStyleLbl="solidFgAcc1" presStyleIdx="2" presStyleCnt="5"/>
      <dgm:spPr>
        <a:solidFill>
          <a:schemeClr val="bg1">
            <a:lumMod val="75000"/>
          </a:schemeClr>
        </a:solidFill>
      </dgm:spPr>
    </dgm:pt>
    <dgm:pt modelId="{9C428BBC-90D1-4B20-8AD2-B2856F783B32}" type="pres">
      <dgm:prSet presAssocID="{05BEDF2E-396A-44F9-8B96-C770056812E0}" presName="text_4" presStyleLbl="node1" presStyleIdx="3" presStyleCnt="5">
        <dgm:presLayoutVars>
          <dgm:bulletEnabled val="1"/>
        </dgm:presLayoutVars>
      </dgm:prSet>
      <dgm:spPr/>
    </dgm:pt>
    <dgm:pt modelId="{405EB68E-E9F0-4AED-AEC7-F187A850AA51}" type="pres">
      <dgm:prSet presAssocID="{05BEDF2E-396A-44F9-8B96-C770056812E0}" presName="accent_4" presStyleCnt="0"/>
      <dgm:spPr/>
    </dgm:pt>
    <dgm:pt modelId="{DE980064-A9E7-4FFE-ABBD-FBB4CDFF1C30}" type="pres">
      <dgm:prSet presAssocID="{05BEDF2E-396A-44F9-8B96-C770056812E0}" presName="accentRepeatNode" presStyleLbl="solidFgAcc1" presStyleIdx="3" presStyleCnt="5"/>
      <dgm:spPr>
        <a:solidFill>
          <a:schemeClr val="bg1">
            <a:lumMod val="75000"/>
          </a:schemeClr>
        </a:solidFill>
      </dgm:spPr>
    </dgm:pt>
    <dgm:pt modelId="{32A1A723-4964-4B1A-8610-2D6313D30059}" type="pres">
      <dgm:prSet presAssocID="{BF65829F-A79B-4021-968B-D94109F92C7F}" presName="text_5" presStyleLbl="node1" presStyleIdx="4" presStyleCnt="5">
        <dgm:presLayoutVars>
          <dgm:bulletEnabled val="1"/>
        </dgm:presLayoutVars>
      </dgm:prSet>
      <dgm:spPr/>
    </dgm:pt>
    <dgm:pt modelId="{8406025D-8558-45D9-95A5-D9CCF4669474}" type="pres">
      <dgm:prSet presAssocID="{BF65829F-A79B-4021-968B-D94109F92C7F}" presName="accent_5" presStyleCnt="0"/>
      <dgm:spPr/>
    </dgm:pt>
    <dgm:pt modelId="{C712ECD1-E99D-48F1-83F4-EB6F04FC2C10}" type="pres">
      <dgm:prSet presAssocID="{BF65829F-A79B-4021-968B-D94109F92C7F}" presName="accentRepeatNode" presStyleLbl="solidFgAcc1" presStyleIdx="4" presStyleCnt="5"/>
      <dgm:spPr>
        <a:solidFill>
          <a:schemeClr val="bg1">
            <a:lumMod val="75000"/>
          </a:schemeClr>
        </a:solidFill>
      </dgm:spPr>
    </dgm:pt>
  </dgm:ptLst>
  <dgm:cxnLst>
    <dgm:cxn modelId="{211FAC06-B57D-4621-872A-912F3958BEA8}" type="presOf" srcId="{51434FFF-5A84-4865-B42B-DF812B458B52}" destId="{E470C3C7-90E5-4F88-9249-1D1499AC58F7}" srcOrd="0" destOrd="0" presId="urn:microsoft.com/office/officeart/2008/layout/VerticalCurvedList"/>
    <dgm:cxn modelId="{0AE1FC1E-6FB9-4538-895F-D2908EC232E4}" srcId="{FB18DAFF-9784-4A87-AF8E-B5121B28D243}" destId="{05BEDF2E-396A-44F9-8B96-C770056812E0}" srcOrd="3" destOrd="0" parTransId="{DCDCC84F-0B8F-47F1-B4C0-2C53AEF1305E}" sibTransId="{57B3E73E-F70E-4C66-BF2B-5C3FF85C4759}"/>
    <dgm:cxn modelId="{E6D01028-36A8-45DC-8725-A92203D263FB}" type="presOf" srcId="{BF65829F-A79B-4021-968B-D94109F92C7F}" destId="{32A1A723-4964-4B1A-8610-2D6313D30059}" srcOrd="0" destOrd="0" presId="urn:microsoft.com/office/officeart/2008/layout/VerticalCurvedList"/>
    <dgm:cxn modelId="{6ABABC70-CDFE-4E3F-AE00-D5212EC5B5D1}" type="presOf" srcId="{05BEDF2E-396A-44F9-8B96-C770056812E0}" destId="{9C428BBC-90D1-4B20-8AD2-B2856F783B32}" srcOrd="0" destOrd="0" presId="urn:microsoft.com/office/officeart/2008/layout/VerticalCurvedList"/>
    <dgm:cxn modelId="{F433B652-9AE0-4883-ACA2-7C9D65155694}" srcId="{FB18DAFF-9784-4A87-AF8E-B5121B28D243}" destId="{89BE71BD-4E3B-40D5-B426-E4E9BEEFCD84}" srcOrd="1" destOrd="0" parTransId="{39E15827-FE70-4726-B8F5-FF00104FB2DE}" sibTransId="{108B2425-9938-493B-BE28-FDF28C62DF7C}"/>
    <dgm:cxn modelId="{4154EF55-5CED-4BCF-979A-A394E2186765}" srcId="{FB18DAFF-9784-4A87-AF8E-B5121B28D243}" destId="{BF65829F-A79B-4021-968B-D94109F92C7F}" srcOrd="4" destOrd="0" parTransId="{7F6E7EE6-A3CD-4D84-9F29-43C1C5894A21}" sibTransId="{F099B712-1698-4CF2-9C34-6F9551A635DC}"/>
    <dgm:cxn modelId="{4C707486-8DAD-4DF9-BA91-B1C3D428445E}" type="presOf" srcId="{89BE71BD-4E3B-40D5-B426-E4E9BEEFCD84}" destId="{59905356-9883-4CFB-916C-1B24FCB1D39C}" srcOrd="0" destOrd="0" presId="urn:microsoft.com/office/officeart/2008/layout/VerticalCurvedList"/>
    <dgm:cxn modelId="{874774AF-26F7-41B3-A4E5-59A2E5FF853E}" srcId="{FB18DAFF-9784-4A87-AF8E-B5121B28D243}" destId="{C2D108E1-BE8D-4104-ABC2-F73A0C5D3F82}" srcOrd="0" destOrd="0" parTransId="{C89BF617-AF86-4702-80BE-036B856995D8}" sibTransId="{51434FFF-5A84-4865-B42B-DF812B458B52}"/>
    <dgm:cxn modelId="{771AC0B4-DAE6-4811-AD82-2A52A3329506}" srcId="{FB18DAFF-9784-4A87-AF8E-B5121B28D243}" destId="{163EEA2A-BB28-4C61-A0D3-FF122F466A50}" srcOrd="2" destOrd="0" parTransId="{031A46AD-E52F-4B66-AE62-632E09AF9F26}" sibTransId="{5A45AE21-041D-4E26-83EC-EBC43B7CD4D6}"/>
    <dgm:cxn modelId="{D3DA42C0-8B20-4CC5-B8BF-D13A2BC13E0E}" type="presOf" srcId="{FB18DAFF-9784-4A87-AF8E-B5121B28D243}" destId="{FE26E6BB-512A-44B2-9530-9E54106AB32E}" srcOrd="0" destOrd="0" presId="urn:microsoft.com/office/officeart/2008/layout/VerticalCurvedList"/>
    <dgm:cxn modelId="{F6B72CE4-DF94-4F13-8505-58FE1324BC5C}" type="presOf" srcId="{C2D108E1-BE8D-4104-ABC2-F73A0C5D3F82}" destId="{CB170996-901B-4736-965C-3F9CF519B3BF}" srcOrd="0" destOrd="0" presId="urn:microsoft.com/office/officeart/2008/layout/VerticalCurvedList"/>
    <dgm:cxn modelId="{C04A7BED-AE54-4126-B5D2-CEB00D1C65D3}" type="presOf" srcId="{163EEA2A-BB28-4C61-A0D3-FF122F466A50}" destId="{A93E3E30-CC16-46F8-A2EC-C997E41EE8ED}" srcOrd="0" destOrd="0" presId="urn:microsoft.com/office/officeart/2008/layout/VerticalCurvedList"/>
    <dgm:cxn modelId="{284499CE-4D50-4D3E-BC66-BE3CA7E22BCE}" type="presParOf" srcId="{FE26E6BB-512A-44B2-9530-9E54106AB32E}" destId="{A87ACFC3-824E-4AA0-8700-C042FD73330D}" srcOrd="0" destOrd="0" presId="urn:microsoft.com/office/officeart/2008/layout/VerticalCurvedList"/>
    <dgm:cxn modelId="{36212F5A-FE9A-462C-95DA-89D4E524A545}" type="presParOf" srcId="{A87ACFC3-824E-4AA0-8700-C042FD73330D}" destId="{65FFE4D4-5F30-4BA9-9808-FBD407544872}" srcOrd="0" destOrd="0" presId="urn:microsoft.com/office/officeart/2008/layout/VerticalCurvedList"/>
    <dgm:cxn modelId="{AA59008D-6597-4BAF-8B8F-92922C860ACF}" type="presParOf" srcId="{65FFE4D4-5F30-4BA9-9808-FBD407544872}" destId="{F1889F75-D79D-4CB9-ABD3-86DE43E889FE}" srcOrd="0" destOrd="0" presId="urn:microsoft.com/office/officeart/2008/layout/VerticalCurvedList"/>
    <dgm:cxn modelId="{B2D4DC8C-9C12-4459-B70B-04DA819C88F8}" type="presParOf" srcId="{65FFE4D4-5F30-4BA9-9808-FBD407544872}" destId="{E470C3C7-90E5-4F88-9249-1D1499AC58F7}" srcOrd="1" destOrd="0" presId="urn:microsoft.com/office/officeart/2008/layout/VerticalCurvedList"/>
    <dgm:cxn modelId="{035AA4E3-1BD7-40C8-8CC9-6786738B5665}" type="presParOf" srcId="{65FFE4D4-5F30-4BA9-9808-FBD407544872}" destId="{617F608F-727E-44AC-A002-A80531548820}" srcOrd="2" destOrd="0" presId="urn:microsoft.com/office/officeart/2008/layout/VerticalCurvedList"/>
    <dgm:cxn modelId="{18D1043C-0E14-432A-A88C-9BFF3E88AC1C}" type="presParOf" srcId="{65FFE4D4-5F30-4BA9-9808-FBD407544872}" destId="{3F1D07F0-30A2-4891-B6FE-3BD1446362A7}" srcOrd="3" destOrd="0" presId="urn:microsoft.com/office/officeart/2008/layout/VerticalCurvedList"/>
    <dgm:cxn modelId="{00956856-8DF0-43BA-BFF4-E59DB7773FEF}" type="presParOf" srcId="{A87ACFC3-824E-4AA0-8700-C042FD73330D}" destId="{CB170996-901B-4736-965C-3F9CF519B3BF}" srcOrd="1" destOrd="0" presId="urn:microsoft.com/office/officeart/2008/layout/VerticalCurvedList"/>
    <dgm:cxn modelId="{2D620A11-7A73-4F57-B1E8-8B30309A56E8}" type="presParOf" srcId="{A87ACFC3-824E-4AA0-8700-C042FD73330D}" destId="{CC9FCAE0-EB3B-420B-B406-8C551F74F5A8}" srcOrd="2" destOrd="0" presId="urn:microsoft.com/office/officeart/2008/layout/VerticalCurvedList"/>
    <dgm:cxn modelId="{EAFD95CC-5028-4DFB-90D1-5500451228D7}" type="presParOf" srcId="{CC9FCAE0-EB3B-420B-B406-8C551F74F5A8}" destId="{83780D47-0DB4-4E69-ADA4-FAD0A58DE260}" srcOrd="0" destOrd="0" presId="urn:microsoft.com/office/officeart/2008/layout/VerticalCurvedList"/>
    <dgm:cxn modelId="{43E55ED4-EFFB-45C7-B501-04EB93D124BA}" type="presParOf" srcId="{A87ACFC3-824E-4AA0-8700-C042FD73330D}" destId="{59905356-9883-4CFB-916C-1B24FCB1D39C}" srcOrd="3" destOrd="0" presId="urn:microsoft.com/office/officeart/2008/layout/VerticalCurvedList"/>
    <dgm:cxn modelId="{D0ACA983-B217-4666-9490-D8A9B0A025A5}" type="presParOf" srcId="{A87ACFC3-824E-4AA0-8700-C042FD73330D}" destId="{C40127BB-507F-4050-BF08-DF8F88330BC3}" srcOrd="4" destOrd="0" presId="urn:microsoft.com/office/officeart/2008/layout/VerticalCurvedList"/>
    <dgm:cxn modelId="{60D8F527-DE06-4AF3-A528-9A3A22419DA3}" type="presParOf" srcId="{C40127BB-507F-4050-BF08-DF8F88330BC3}" destId="{E3FD734C-BC00-45AA-93D9-3CBFFE9450E9}" srcOrd="0" destOrd="0" presId="urn:microsoft.com/office/officeart/2008/layout/VerticalCurvedList"/>
    <dgm:cxn modelId="{0AD8BBAB-B292-44F3-B9CC-A57495832A7A}" type="presParOf" srcId="{A87ACFC3-824E-4AA0-8700-C042FD73330D}" destId="{A93E3E30-CC16-46F8-A2EC-C997E41EE8ED}" srcOrd="5" destOrd="0" presId="urn:microsoft.com/office/officeart/2008/layout/VerticalCurvedList"/>
    <dgm:cxn modelId="{8A3CE7DF-AA91-49BC-B389-6B981F8AA08B}" type="presParOf" srcId="{A87ACFC3-824E-4AA0-8700-C042FD73330D}" destId="{C2E3C3B9-4D56-434D-B886-CA9E89BE1895}" srcOrd="6" destOrd="0" presId="urn:microsoft.com/office/officeart/2008/layout/VerticalCurvedList"/>
    <dgm:cxn modelId="{EDE7AA1B-C8F4-4AC0-A4F4-F21A48461605}" type="presParOf" srcId="{C2E3C3B9-4D56-434D-B886-CA9E89BE1895}" destId="{92820859-0AE4-474E-9AB1-FEC4F438AC5D}" srcOrd="0" destOrd="0" presId="urn:microsoft.com/office/officeart/2008/layout/VerticalCurvedList"/>
    <dgm:cxn modelId="{37372833-2F99-4494-A9B9-DE2DDF3D55E3}" type="presParOf" srcId="{A87ACFC3-824E-4AA0-8700-C042FD73330D}" destId="{9C428BBC-90D1-4B20-8AD2-B2856F783B32}" srcOrd="7" destOrd="0" presId="urn:microsoft.com/office/officeart/2008/layout/VerticalCurvedList"/>
    <dgm:cxn modelId="{B9C983F9-2A26-442D-8587-0D469D0316C2}" type="presParOf" srcId="{A87ACFC3-824E-4AA0-8700-C042FD73330D}" destId="{405EB68E-E9F0-4AED-AEC7-F187A850AA51}" srcOrd="8" destOrd="0" presId="urn:microsoft.com/office/officeart/2008/layout/VerticalCurvedList"/>
    <dgm:cxn modelId="{CD472C6F-C8D1-4E69-A8D5-000B22369A98}" type="presParOf" srcId="{405EB68E-E9F0-4AED-AEC7-F187A850AA51}" destId="{DE980064-A9E7-4FFE-ABBD-FBB4CDFF1C30}" srcOrd="0" destOrd="0" presId="urn:microsoft.com/office/officeart/2008/layout/VerticalCurvedList"/>
    <dgm:cxn modelId="{8D16E28C-F6C7-4633-8729-D52C2C4B8EA4}" type="presParOf" srcId="{A87ACFC3-824E-4AA0-8700-C042FD73330D}" destId="{32A1A723-4964-4B1A-8610-2D6313D30059}" srcOrd="9" destOrd="0" presId="urn:microsoft.com/office/officeart/2008/layout/VerticalCurvedList"/>
    <dgm:cxn modelId="{466344AD-27A4-425C-89A1-5441422D9058}" type="presParOf" srcId="{A87ACFC3-824E-4AA0-8700-C042FD73330D}" destId="{8406025D-8558-45D9-95A5-D9CCF4669474}" srcOrd="10" destOrd="0" presId="urn:microsoft.com/office/officeart/2008/layout/VerticalCurvedList"/>
    <dgm:cxn modelId="{F49D145D-153B-478C-922F-179AAA3A714B}" type="presParOf" srcId="{8406025D-8558-45D9-95A5-D9CCF4669474}" destId="{C712ECD1-E99D-48F1-83F4-EB6F04FC2C1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7F5226-3FAB-4EE7-AC6F-BEBC7BB3F86A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FE488A-8B7C-4100-9A86-0C2F5F115B5B}">
      <dgm:prSet phldrT="[Text]"/>
      <dgm:spPr>
        <a:solidFill>
          <a:srgbClr val="8DC123"/>
        </a:solidFill>
      </dgm:spPr>
      <dgm:t>
        <a:bodyPr/>
        <a:lstStyle/>
        <a:p>
          <a:r>
            <a:rPr lang="en-US" dirty="0"/>
            <a:t>Phase 2 North to </a:t>
          </a:r>
          <a:r>
            <a:rPr lang="en-US" dirty="0" err="1"/>
            <a:t>DeLand</a:t>
          </a:r>
          <a:endParaRPr lang="en-US" dirty="0"/>
        </a:p>
      </dgm:t>
    </dgm:pt>
    <dgm:pt modelId="{D53B6F2C-ABF2-4641-862B-ED302BA80608}" type="parTrans" cxnId="{5259A904-97E7-4472-91C2-442345A7AE67}">
      <dgm:prSet/>
      <dgm:spPr/>
      <dgm:t>
        <a:bodyPr/>
        <a:lstStyle/>
        <a:p>
          <a:endParaRPr lang="en-US"/>
        </a:p>
      </dgm:t>
    </dgm:pt>
    <dgm:pt modelId="{5EEF1F79-78FC-4597-919F-FCE83D5DB89F}" type="sibTrans" cxnId="{5259A904-97E7-4472-91C2-442345A7AE67}">
      <dgm:prSet/>
      <dgm:spPr/>
      <dgm:t>
        <a:bodyPr/>
        <a:lstStyle/>
        <a:p>
          <a:endParaRPr lang="en-US"/>
        </a:p>
      </dgm:t>
    </dgm:pt>
    <dgm:pt modelId="{17B68C13-F51E-4FA0-9196-BFA928D4E2C6}">
      <dgm:prSet phldrT="[Text]"/>
      <dgm:spPr>
        <a:solidFill>
          <a:srgbClr val="8DC123"/>
        </a:solidFill>
      </dgm:spPr>
      <dgm:t>
        <a:bodyPr/>
        <a:lstStyle/>
        <a:p>
          <a:r>
            <a:rPr lang="en-US" dirty="0"/>
            <a:t>Current 61-mile Agreement</a:t>
          </a:r>
        </a:p>
      </dgm:t>
    </dgm:pt>
    <dgm:pt modelId="{B909D723-4030-4D2F-938D-67F4EF733482}" type="parTrans" cxnId="{E2FD41F1-FED0-4FFA-BA03-17657E1E7B6E}">
      <dgm:prSet/>
      <dgm:spPr/>
      <dgm:t>
        <a:bodyPr/>
        <a:lstStyle/>
        <a:p>
          <a:endParaRPr lang="en-US"/>
        </a:p>
      </dgm:t>
    </dgm:pt>
    <dgm:pt modelId="{2B7F375C-7F44-4E2B-908C-AB0CF5187314}" type="sibTrans" cxnId="{E2FD41F1-FED0-4FFA-BA03-17657E1E7B6E}">
      <dgm:prSet/>
      <dgm:spPr/>
      <dgm:t>
        <a:bodyPr/>
        <a:lstStyle/>
        <a:p>
          <a:endParaRPr lang="en-US"/>
        </a:p>
      </dgm:t>
    </dgm:pt>
    <dgm:pt modelId="{91C4D0AF-C83D-4151-820E-D5C6E36F78E4}">
      <dgm:prSet phldrT="[Text]"/>
      <dgm:spPr>
        <a:solidFill>
          <a:srgbClr val="8DC123"/>
        </a:solidFill>
      </dgm:spPr>
      <dgm:t>
        <a:bodyPr/>
        <a:lstStyle/>
        <a:p>
          <a:r>
            <a:rPr lang="en-US" dirty="0"/>
            <a:t>Overall Funding Picture</a:t>
          </a:r>
        </a:p>
      </dgm:t>
    </dgm:pt>
    <dgm:pt modelId="{37960D7F-489C-466B-85B1-E50CED80EE37}" type="parTrans" cxnId="{6DBB10AC-229F-430C-A637-5463B482B4C1}">
      <dgm:prSet/>
      <dgm:spPr/>
      <dgm:t>
        <a:bodyPr/>
        <a:lstStyle/>
        <a:p>
          <a:endParaRPr lang="en-US"/>
        </a:p>
      </dgm:t>
    </dgm:pt>
    <dgm:pt modelId="{E398A2A5-20C2-45A6-869A-D032402728D8}" type="sibTrans" cxnId="{6DBB10AC-229F-430C-A637-5463B482B4C1}">
      <dgm:prSet/>
      <dgm:spPr/>
      <dgm:t>
        <a:bodyPr/>
        <a:lstStyle/>
        <a:p>
          <a:endParaRPr lang="en-US"/>
        </a:p>
      </dgm:t>
    </dgm:pt>
    <dgm:pt modelId="{B5BEE39E-E460-4F63-85B2-787539A6520D}">
      <dgm:prSet phldrT="[Text]"/>
      <dgm:spPr>
        <a:solidFill>
          <a:srgbClr val="8DC123"/>
        </a:solidFill>
      </dgm:spPr>
      <dgm:t>
        <a:bodyPr/>
        <a:lstStyle/>
        <a:p>
          <a:r>
            <a:rPr lang="en-US" dirty="0"/>
            <a:t>Convention Center/I-Drive District</a:t>
          </a:r>
        </a:p>
      </dgm:t>
    </dgm:pt>
    <dgm:pt modelId="{7DB2F55F-393E-4814-9E33-71C23CC3639E}" type="parTrans" cxnId="{86BAF44D-6A8C-4240-821A-2717746DDEFD}">
      <dgm:prSet/>
      <dgm:spPr/>
      <dgm:t>
        <a:bodyPr/>
        <a:lstStyle/>
        <a:p>
          <a:endParaRPr lang="en-US"/>
        </a:p>
      </dgm:t>
    </dgm:pt>
    <dgm:pt modelId="{369D23D1-91E2-434B-A5EB-81C0A0C2581A}" type="sibTrans" cxnId="{86BAF44D-6A8C-4240-821A-2717746DDEFD}">
      <dgm:prSet/>
      <dgm:spPr/>
      <dgm:t>
        <a:bodyPr/>
        <a:lstStyle/>
        <a:p>
          <a:endParaRPr lang="en-US"/>
        </a:p>
      </dgm:t>
    </dgm:pt>
    <dgm:pt modelId="{1BEF1907-DE30-417A-80A0-F0CC3E1B8507}">
      <dgm:prSet phldrT="[Text]"/>
      <dgm:spPr>
        <a:solidFill>
          <a:srgbClr val="8DC123"/>
        </a:solidFill>
      </dgm:spPr>
      <dgm:t>
        <a:bodyPr/>
        <a:lstStyle/>
        <a:p>
          <a:r>
            <a:rPr lang="en-US" dirty="0" err="1"/>
            <a:t>Brightline</a:t>
          </a:r>
          <a:r>
            <a:rPr lang="en-US" dirty="0"/>
            <a:t> Proposal; FDOT/CFX </a:t>
          </a:r>
        </a:p>
      </dgm:t>
    </dgm:pt>
    <dgm:pt modelId="{17ECF454-C27D-4376-BE2A-945D340B75CC}" type="parTrans" cxnId="{318EF483-BFBC-422D-9A66-4A8CD1ED0649}">
      <dgm:prSet/>
      <dgm:spPr/>
      <dgm:t>
        <a:bodyPr/>
        <a:lstStyle/>
        <a:p>
          <a:endParaRPr lang="en-US"/>
        </a:p>
      </dgm:t>
    </dgm:pt>
    <dgm:pt modelId="{1EA863B1-3238-49EC-97F0-D021A8139882}" type="sibTrans" cxnId="{318EF483-BFBC-422D-9A66-4A8CD1ED0649}">
      <dgm:prSet/>
      <dgm:spPr/>
      <dgm:t>
        <a:bodyPr/>
        <a:lstStyle/>
        <a:p>
          <a:endParaRPr lang="en-US"/>
        </a:p>
      </dgm:t>
    </dgm:pt>
    <dgm:pt modelId="{2EEAB3D2-AABB-464C-9B61-9C5DA248BB6B}" type="pres">
      <dgm:prSet presAssocID="{C47F5226-3FAB-4EE7-AC6F-BEBC7BB3F86A}" presName="Name0" presStyleCnt="0">
        <dgm:presLayoutVars>
          <dgm:chMax val="7"/>
          <dgm:chPref val="7"/>
          <dgm:dir/>
        </dgm:presLayoutVars>
      </dgm:prSet>
      <dgm:spPr/>
    </dgm:pt>
    <dgm:pt modelId="{037217D0-1A64-43C2-AD12-8B96EA2BF114}" type="pres">
      <dgm:prSet presAssocID="{C47F5226-3FAB-4EE7-AC6F-BEBC7BB3F86A}" presName="Name1" presStyleCnt="0"/>
      <dgm:spPr/>
    </dgm:pt>
    <dgm:pt modelId="{ECF7E17F-02E7-450B-88F7-6BCFC8C2F7C6}" type="pres">
      <dgm:prSet presAssocID="{C47F5226-3FAB-4EE7-AC6F-BEBC7BB3F86A}" presName="cycle" presStyleCnt="0"/>
      <dgm:spPr/>
    </dgm:pt>
    <dgm:pt modelId="{FCF95074-DE20-40EF-98B9-5F072D417A0A}" type="pres">
      <dgm:prSet presAssocID="{C47F5226-3FAB-4EE7-AC6F-BEBC7BB3F86A}" presName="srcNode" presStyleLbl="node1" presStyleIdx="0" presStyleCnt="5"/>
      <dgm:spPr/>
    </dgm:pt>
    <dgm:pt modelId="{5CA9F6FD-F072-4766-8B0B-DF085614362D}" type="pres">
      <dgm:prSet presAssocID="{C47F5226-3FAB-4EE7-AC6F-BEBC7BB3F86A}" presName="conn" presStyleLbl="parChTrans1D2" presStyleIdx="0" presStyleCnt="1"/>
      <dgm:spPr/>
    </dgm:pt>
    <dgm:pt modelId="{F70F8DDA-0E1A-4779-818E-AF0D6D1DB6FA}" type="pres">
      <dgm:prSet presAssocID="{C47F5226-3FAB-4EE7-AC6F-BEBC7BB3F86A}" presName="extraNode" presStyleLbl="node1" presStyleIdx="0" presStyleCnt="5"/>
      <dgm:spPr/>
    </dgm:pt>
    <dgm:pt modelId="{2F623CE5-C0F2-49EF-BDF3-AAC93366F573}" type="pres">
      <dgm:prSet presAssocID="{C47F5226-3FAB-4EE7-AC6F-BEBC7BB3F86A}" presName="dstNode" presStyleLbl="node1" presStyleIdx="0" presStyleCnt="5"/>
      <dgm:spPr/>
    </dgm:pt>
    <dgm:pt modelId="{2875B6E1-4AD7-4702-919F-52FEA8BB47CE}" type="pres">
      <dgm:prSet presAssocID="{88FE488A-8B7C-4100-9A86-0C2F5F115B5B}" presName="text_1" presStyleLbl="node1" presStyleIdx="0" presStyleCnt="5">
        <dgm:presLayoutVars>
          <dgm:bulletEnabled val="1"/>
        </dgm:presLayoutVars>
      </dgm:prSet>
      <dgm:spPr/>
    </dgm:pt>
    <dgm:pt modelId="{29D06ACC-5F2A-4AAB-94ED-E9AD5F6EA939}" type="pres">
      <dgm:prSet presAssocID="{88FE488A-8B7C-4100-9A86-0C2F5F115B5B}" presName="accent_1" presStyleCnt="0"/>
      <dgm:spPr/>
    </dgm:pt>
    <dgm:pt modelId="{D3C3A678-4081-4CC8-B6EC-A742765F8589}" type="pres">
      <dgm:prSet presAssocID="{88FE488A-8B7C-4100-9A86-0C2F5F115B5B}" presName="accentRepeatNode" presStyleLbl="solidFgAcc1" presStyleIdx="0" presStyleCnt="5"/>
      <dgm:spPr/>
    </dgm:pt>
    <dgm:pt modelId="{E287B58F-2BC9-4FB2-A3E5-6A18174FC578}" type="pres">
      <dgm:prSet presAssocID="{17B68C13-F51E-4FA0-9196-BFA928D4E2C6}" presName="text_2" presStyleLbl="node1" presStyleIdx="1" presStyleCnt="5">
        <dgm:presLayoutVars>
          <dgm:bulletEnabled val="1"/>
        </dgm:presLayoutVars>
      </dgm:prSet>
      <dgm:spPr/>
    </dgm:pt>
    <dgm:pt modelId="{92B84FE1-8903-4C05-9259-4062613EC639}" type="pres">
      <dgm:prSet presAssocID="{17B68C13-F51E-4FA0-9196-BFA928D4E2C6}" presName="accent_2" presStyleCnt="0"/>
      <dgm:spPr/>
    </dgm:pt>
    <dgm:pt modelId="{BC043B58-9D5B-4217-9F96-D499EBC162A8}" type="pres">
      <dgm:prSet presAssocID="{17B68C13-F51E-4FA0-9196-BFA928D4E2C6}" presName="accentRepeatNode" presStyleLbl="solidFgAcc1" presStyleIdx="1" presStyleCnt="5"/>
      <dgm:spPr/>
    </dgm:pt>
    <dgm:pt modelId="{E6C8F093-05E3-410C-8C54-5197DFDFB0FA}" type="pres">
      <dgm:prSet presAssocID="{91C4D0AF-C83D-4151-820E-D5C6E36F78E4}" presName="text_3" presStyleLbl="node1" presStyleIdx="2" presStyleCnt="5">
        <dgm:presLayoutVars>
          <dgm:bulletEnabled val="1"/>
        </dgm:presLayoutVars>
      </dgm:prSet>
      <dgm:spPr/>
    </dgm:pt>
    <dgm:pt modelId="{93194D82-CF03-4CFA-A7DC-DDDB304AD5C9}" type="pres">
      <dgm:prSet presAssocID="{91C4D0AF-C83D-4151-820E-D5C6E36F78E4}" presName="accent_3" presStyleCnt="0"/>
      <dgm:spPr/>
    </dgm:pt>
    <dgm:pt modelId="{B69F6D1D-1265-447D-9B84-794A827FD25F}" type="pres">
      <dgm:prSet presAssocID="{91C4D0AF-C83D-4151-820E-D5C6E36F78E4}" presName="accentRepeatNode" presStyleLbl="solidFgAcc1" presStyleIdx="2" presStyleCnt="5"/>
      <dgm:spPr/>
    </dgm:pt>
    <dgm:pt modelId="{5B02B4BF-8A75-40A1-81D9-1A0FED509491}" type="pres">
      <dgm:prSet presAssocID="{1BEF1907-DE30-417A-80A0-F0CC3E1B8507}" presName="text_4" presStyleLbl="node1" presStyleIdx="3" presStyleCnt="5">
        <dgm:presLayoutVars>
          <dgm:bulletEnabled val="1"/>
        </dgm:presLayoutVars>
      </dgm:prSet>
      <dgm:spPr/>
    </dgm:pt>
    <dgm:pt modelId="{60EA0469-9E84-4F32-9F85-4EF2051F2D8E}" type="pres">
      <dgm:prSet presAssocID="{1BEF1907-DE30-417A-80A0-F0CC3E1B8507}" presName="accent_4" presStyleCnt="0"/>
      <dgm:spPr/>
    </dgm:pt>
    <dgm:pt modelId="{4FA209CF-7323-44CE-B84C-2B3582C0BE4B}" type="pres">
      <dgm:prSet presAssocID="{1BEF1907-DE30-417A-80A0-F0CC3E1B8507}" presName="accentRepeatNode" presStyleLbl="solidFgAcc1" presStyleIdx="3" presStyleCnt="5"/>
      <dgm:spPr/>
    </dgm:pt>
    <dgm:pt modelId="{A4DC8039-FEF2-4D97-830E-59566224CC3F}" type="pres">
      <dgm:prSet presAssocID="{B5BEE39E-E460-4F63-85B2-787539A6520D}" presName="text_5" presStyleLbl="node1" presStyleIdx="4" presStyleCnt="5">
        <dgm:presLayoutVars>
          <dgm:bulletEnabled val="1"/>
        </dgm:presLayoutVars>
      </dgm:prSet>
      <dgm:spPr/>
    </dgm:pt>
    <dgm:pt modelId="{4E8C4C08-6026-4659-BE8B-AC05D7E47F4E}" type="pres">
      <dgm:prSet presAssocID="{B5BEE39E-E460-4F63-85B2-787539A6520D}" presName="accent_5" presStyleCnt="0"/>
      <dgm:spPr/>
    </dgm:pt>
    <dgm:pt modelId="{48091AC3-CFDB-42E3-BF07-638CD5A10C75}" type="pres">
      <dgm:prSet presAssocID="{B5BEE39E-E460-4F63-85B2-787539A6520D}" presName="accentRepeatNode" presStyleLbl="solidFgAcc1" presStyleIdx="4" presStyleCnt="5"/>
      <dgm:spPr/>
    </dgm:pt>
  </dgm:ptLst>
  <dgm:cxnLst>
    <dgm:cxn modelId="{5259A904-97E7-4472-91C2-442345A7AE67}" srcId="{C47F5226-3FAB-4EE7-AC6F-BEBC7BB3F86A}" destId="{88FE488A-8B7C-4100-9A86-0C2F5F115B5B}" srcOrd="0" destOrd="0" parTransId="{D53B6F2C-ABF2-4641-862B-ED302BA80608}" sibTransId="{5EEF1F79-78FC-4597-919F-FCE83D5DB89F}"/>
    <dgm:cxn modelId="{876C5532-B8C3-4AEE-A4D0-CC2C2EA5FD9F}" type="presOf" srcId="{91C4D0AF-C83D-4151-820E-D5C6E36F78E4}" destId="{E6C8F093-05E3-410C-8C54-5197DFDFB0FA}" srcOrd="0" destOrd="0" presId="urn:microsoft.com/office/officeart/2008/layout/VerticalCurvedList"/>
    <dgm:cxn modelId="{B924E160-D2D0-40F1-984F-9AF4E797C462}" type="presOf" srcId="{5EEF1F79-78FC-4597-919F-FCE83D5DB89F}" destId="{5CA9F6FD-F072-4766-8B0B-DF085614362D}" srcOrd="0" destOrd="0" presId="urn:microsoft.com/office/officeart/2008/layout/VerticalCurvedList"/>
    <dgm:cxn modelId="{39309F68-A0EE-439B-B12D-6D32396DC637}" type="presOf" srcId="{88FE488A-8B7C-4100-9A86-0C2F5F115B5B}" destId="{2875B6E1-4AD7-4702-919F-52FEA8BB47CE}" srcOrd="0" destOrd="0" presId="urn:microsoft.com/office/officeart/2008/layout/VerticalCurvedList"/>
    <dgm:cxn modelId="{86BAF44D-6A8C-4240-821A-2717746DDEFD}" srcId="{C47F5226-3FAB-4EE7-AC6F-BEBC7BB3F86A}" destId="{B5BEE39E-E460-4F63-85B2-787539A6520D}" srcOrd="4" destOrd="0" parTransId="{7DB2F55F-393E-4814-9E33-71C23CC3639E}" sibTransId="{369D23D1-91E2-434B-A5EB-81C0A0C2581A}"/>
    <dgm:cxn modelId="{A57D9D50-08D2-4AEC-8C88-497C189A3BE2}" type="presOf" srcId="{17B68C13-F51E-4FA0-9196-BFA928D4E2C6}" destId="{E287B58F-2BC9-4FB2-A3E5-6A18174FC578}" srcOrd="0" destOrd="0" presId="urn:microsoft.com/office/officeart/2008/layout/VerticalCurvedList"/>
    <dgm:cxn modelId="{A71B6F80-65E8-43E4-90FB-53A484C6D827}" type="presOf" srcId="{C47F5226-3FAB-4EE7-AC6F-BEBC7BB3F86A}" destId="{2EEAB3D2-AABB-464C-9B61-9C5DA248BB6B}" srcOrd="0" destOrd="0" presId="urn:microsoft.com/office/officeart/2008/layout/VerticalCurvedList"/>
    <dgm:cxn modelId="{318EF483-BFBC-422D-9A66-4A8CD1ED0649}" srcId="{C47F5226-3FAB-4EE7-AC6F-BEBC7BB3F86A}" destId="{1BEF1907-DE30-417A-80A0-F0CC3E1B8507}" srcOrd="3" destOrd="0" parTransId="{17ECF454-C27D-4376-BE2A-945D340B75CC}" sibTransId="{1EA863B1-3238-49EC-97F0-D021A8139882}"/>
    <dgm:cxn modelId="{6DBB10AC-229F-430C-A637-5463B482B4C1}" srcId="{C47F5226-3FAB-4EE7-AC6F-BEBC7BB3F86A}" destId="{91C4D0AF-C83D-4151-820E-D5C6E36F78E4}" srcOrd="2" destOrd="0" parTransId="{37960D7F-489C-466B-85B1-E50CED80EE37}" sibTransId="{E398A2A5-20C2-45A6-869A-D032402728D8}"/>
    <dgm:cxn modelId="{0EA1F4DD-6AF0-4F9B-A02E-1B016CB58A0D}" type="presOf" srcId="{1BEF1907-DE30-417A-80A0-F0CC3E1B8507}" destId="{5B02B4BF-8A75-40A1-81D9-1A0FED509491}" srcOrd="0" destOrd="0" presId="urn:microsoft.com/office/officeart/2008/layout/VerticalCurvedList"/>
    <dgm:cxn modelId="{E2FD41F1-FED0-4FFA-BA03-17657E1E7B6E}" srcId="{C47F5226-3FAB-4EE7-AC6F-BEBC7BB3F86A}" destId="{17B68C13-F51E-4FA0-9196-BFA928D4E2C6}" srcOrd="1" destOrd="0" parTransId="{B909D723-4030-4D2F-938D-67F4EF733482}" sibTransId="{2B7F375C-7F44-4E2B-908C-AB0CF5187314}"/>
    <dgm:cxn modelId="{E746A5F2-15FE-42EF-BF58-309BCA54BD12}" type="presOf" srcId="{B5BEE39E-E460-4F63-85B2-787539A6520D}" destId="{A4DC8039-FEF2-4D97-830E-59566224CC3F}" srcOrd="0" destOrd="0" presId="urn:microsoft.com/office/officeart/2008/layout/VerticalCurvedList"/>
    <dgm:cxn modelId="{6063B191-EE41-4A4D-B81C-9931E4CAA507}" type="presParOf" srcId="{2EEAB3D2-AABB-464C-9B61-9C5DA248BB6B}" destId="{037217D0-1A64-43C2-AD12-8B96EA2BF114}" srcOrd="0" destOrd="0" presId="urn:microsoft.com/office/officeart/2008/layout/VerticalCurvedList"/>
    <dgm:cxn modelId="{7911463C-DEA2-4710-BDE9-53FEEF5DA6FC}" type="presParOf" srcId="{037217D0-1A64-43C2-AD12-8B96EA2BF114}" destId="{ECF7E17F-02E7-450B-88F7-6BCFC8C2F7C6}" srcOrd="0" destOrd="0" presId="urn:microsoft.com/office/officeart/2008/layout/VerticalCurvedList"/>
    <dgm:cxn modelId="{EB46FD58-468C-48DE-BAAB-249F478F231E}" type="presParOf" srcId="{ECF7E17F-02E7-450B-88F7-6BCFC8C2F7C6}" destId="{FCF95074-DE20-40EF-98B9-5F072D417A0A}" srcOrd="0" destOrd="0" presId="urn:microsoft.com/office/officeart/2008/layout/VerticalCurvedList"/>
    <dgm:cxn modelId="{ED7C3712-183B-46FA-B972-430887AD6BE7}" type="presParOf" srcId="{ECF7E17F-02E7-450B-88F7-6BCFC8C2F7C6}" destId="{5CA9F6FD-F072-4766-8B0B-DF085614362D}" srcOrd="1" destOrd="0" presId="urn:microsoft.com/office/officeart/2008/layout/VerticalCurvedList"/>
    <dgm:cxn modelId="{940AA4F9-3129-4C86-9716-59CEA83FA078}" type="presParOf" srcId="{ECF7E17F-02E7-450B-88F7-6BCFC8C2F7C6}" destId="{F70F8DDA-0E1A-4779-818E-AF0D6D1DB6FA}" srcOrd="2" destOrd="0" presId="urn:microsoft.com/office/officeart/2008/layout/VerticalCurvedList"/>
    <dgm:cxn modelId="{35698A86-4501-4C9D-A690-851A6CFFD1CF}" type="presParOf" srcId="{ECF7E17F-02E7-450B-88F7-6BCFC8C2F7C6}" destId="{2F623CE5-C0F2-49EF-BDF3-AAC93366F573}" srcOrd="3" destOrd="0" presId="urn:microsoft.com/office/officeart/2008/layout/VerticalCurvedList"/>
    <dgm:cxn modelId="{322CE633-D7F7-45CA-B7F8-96F0AC792132}" type="presParOf" srcId="{037217D0-1A64-43C2-AD12-8B96EA2BF114}" destId="{2875B6E1-4AD7-4702-919F-52FEA8BB47CE}" srcOrd="1" destOrd="0" presId="urn:microsoft.com/office/officeart/2008/layout/VerticalCurvedList"/>
    <dgm:cxn modelId="{6A743C2B-179A-4690-AC48-B8EFA92C51AB}" type="presParOf" srcId="{037217D0-1A64-43C2-AD12-8B96EA2BF114}" destId="{29D06ACC-5F2A-4AAB-94ED-E9AD5F6EA939}" srcOrd="2" destOrd="0" presId="urn:microsoft.com/office/officeart/2008/layout/VerticalCurvedList"/>
    <dgm:cxn modelId="{D5D69603-0F81-4DA9-94AF-6C90E2720BD8}" type="presParOf" srcId="{29D06ACC-5F2A-4AAB-94ED-E9AD5F6EA939}" destId="{D3C3A678-4081-4CC8-B6EC-A742765F8589}" srcOrd="0" destOrd="0" presId="urn:microsoft.com/office/officeart/2008/layout/VerticalCurvedList"/>
    <dgm:cxn modelId="{5F66A3C8-603A-450D-A35A-9D1B2E2B75D0}" type="presParOf" srcId="{037217D0-1A64-43C2-AD12-8B96EA2BF114}" destId="{E287B58F-2BC9-4FB2-A3E5-6A18174FC578}" srcOrd="3" destOrd="0" presId="urn:microsoft.com/office/officeart/2008/layout/VerticalCurvedList"/>
    <dgm:cxn modelId="{B9A2D970-0754-4BB7-BA55-96C6A879EFAF}" type="presParOf" srcId="{037217D0-1A64-43C2-AD12-8B96EA2BF114}" destId="{92B84FE1-8903-4C05-9259-4062613EC639}" srcOrd="4" destOrd="0" presId="urn:microsoft.com/office/officeart/2008/layout/VerticalCurvedList"/>
    <dgm:cxn modelId="{9325A01F-2EE6-47E6-AD52-842D4BAACCEB}" type="presParOf" srcId="{92B84FE1-8903-4C05-9259-4062613EC639}" destId="{BC043B58-9D5B-4217-9F96-D499EBC162A8}" srcOrd="0" destOrd="0" presId="urn:microsoft.com/office/officeart/2008/layout/VerticalCurvedList"/>
    <dgm:cxn modelId="{DB7F9FC2-9CCB-4B87-BD97-06CB32CE8B87}" type="presParOf" srcId="{037217D0-1A64-43C2-AD12-8B96EA2BF114}" destId="{E6C8F093-05E3-410C-8C54-5197DFDFB0FA}" srcOrd="5" destOrd="0" presId="urn:microsoft.com/office/officeart/2008/layout/VerticalCurvedList"/>
    <dgm:cxn modelId="{1A6B1DE5-94B3-49F5-9C7D-660F73346686}" type="presParOf" srcId="{037217D0-1A64-43C2-AD12-8B96EA2BF114}" destId="{93194D82-CF03-4CFA-A7DC-DDDB304AD5C9}" srcOrd="6" destOrd="0" presId="urn:microsoft.com/office/officeart/2008/layout/VerticalCurvedList"/>
    <dgm:cxn modelId="{3E5EAA23-E7F0-42BA-A061-935876D68C99}" type="presParOf" srcId="{93194D82-CF03-4CFA-A7DC-DDDB304AD5C9}" destId="{B69F6D1D-1265-447D-9B84-794A827FD25F}" srcOrd="0" destOrd="0" presId="urn:microsoft.com/office/officeart/2008/layout/VerticalCurvedList"/>
    <dgm:cxn modelId="{8AD9BB03-ADBB-4E26-A31C-92FF73980BFC}" type="presParOf" srcId="{037217D0-1A64-43C2-AD12-8B96EA2BF114}" destId="{5B02B4BF-8A75-40A1-81D9-1A0FED509491}" srcOrd="7" destOrd="0" presId="urn:microsoft.com/office/officeart/2008/layout/VerticalCurvedList"/>
    <dgm:cxn modelId="{FF63309C-6F53-489C-8A98-029B503A1FFA}" type="presParOf" srcId="{037217D0-1A64-43C2-AD12-8B96EA2BF114}" destId="{60EA0469-9E84-4F32-9F85-4EF2051F2D8E}" srcOrd="8" destOrd="0" presId="urn:microsoft.com/office/officeart/2008/layout/VerticalCurvedList"/>
    <dgm:cxn modelId="{1171B7F8-EA47-4C62-9AC0-D130772B4C2E}" type="presParOf" srcId="{60EA0469-9E84-4F32-9F85-4EF2051F2D8E}" destId="{4FA209CF-7323-44CE-B84C-2B3582C0BE4B}" srcOrd="0" destOrd="0" presId="urn:microsoft.com/office/officeart/2008/layout/VerticalCurvedList"/>
    <dgm:cxn modelId="{32A73E04-95DF-4338-87A4-736B28F12719}" type="presParOf" srcId="{037217D0-1A64-43C2-AD12-8B96EA2BF114}" destId="{A4DC8039-FEF2-4D97-830E-59566224CC3F}" srcOrd="9" destOrd="0" presId="urn:microsoft.com/office/officeart/2008/layout/VerticalCurvedList"/>
    <dgm:cxn modelId="{B717C9B7-0A3F-4EFC-AA72-1556B3FD6F4C}" type="presParOf" srcId="{037217D0-1A64-43C2-AD12-8B96EA2BF114}" destId="{4E8C4C08-6026-4659-BE8B-AC05D7E47F4E}" srcOrd="10" destOrd="0" presId="urn:microsoft.com/office/officeart/2008/layout/VerticalCurvedList"/>
    <dgm:cxn modelId="{5D1771BC-CFF5-4A11-9EDA-92340CE39219}" type="presParOf" srcId="{4E8C4C08-6026-4659-BE8B-AC05D7E47F4E}" destId="{48091AC3-CFDB-42E3-BF07-638CD5A10C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F77C1A-B2A1-4291-99B9-838C5915E9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C75C32-F4AF-4078-8AB0-DFA0E9C83C57}">
      <dgm:prSet phldrT="[Text]"/>
      <dgm:spPr>
        <a:solidFill>
          <a:srgbClr val="3FB4AC"/>
        </a:solidFill>
      </dgm:spPr>
      <dgm:t>
        <a:bodyPr/>
        <a:lstStyle/>
        <a:p>
          <a:r>
            <a:rPr lang="en-US" dirty="0"/>
            <a:t>Board Guidance Needed</a:t>
          </a:r>
        </a:p>
      </dgm:t>
    </dgm:pt>
    <dgm:pt modelId="{CDC7EFDF-DCA7-45CD-8552-BD829FE86799}" type="parTrans" cxnId="{8DFB18A6-0E10-4A4D-8DA3-D392A1E9EFC2}">
      <dgm:prSet/>
      <dgm:spPr/>
      <dgm:t>
        <a:bodyPr/>
        <a:lstStyle/>
        <a:p>
          <a:endParaRPr lang="en-US"/>
        </a:p>
      </dgm:t>
    </dgm:pt>
    <dgm:pt modelId="{799699EE-398D-4884-899F-B0454E5B84F5}" type="sibTrans" cxnId="{8DFB18A6-0E10-4A4D-8DA3-D392A1E9EFC2}">
      <dgm:prSet/>
      <dgm:spPr/>
      <dgm:t>
        <a:bodyPr/>
        <a:lstStyle/>
        <a:p>
          <a:endParaRPr lang="en-US"/>
        </a:p>
      </dgm:t>
    </dgm:pt>
    <dgm:pt modelId="{C18D155B-8AA2-46ED-8E41-69529E56CE83}">
      <dgm:prSet phldrT="[Text]"/>
      <dgm:spPr>
        <a:solidFill>
          <a:srgbClr val="3FB4AC"/>
        </a:solidFill>
      </dgm:spPr>
      <dgm:t>
        <a:bodyPr/>
        <a:lstStyle/>
        <a:p>
          <a:r>
            <a:rPr lang="en-US" dirty="0"/>
            <a:t>Decision-Making Process</a:t>
          </a:r>
        </a:p>
      </dgm:t>
    </dgm:pt>
    <dgm:pt modelId="{18B21ADA-1F15-4EBD-A42A-6E5FC30EA263}" type="parTrans" cxnId="{926579E7-37E6-4A7A-A3FF-5587DEECB177}">
      <dgm:prSet/>
      <dgm:spPr/>
      <dgm:t>
        <a:bodyPr/>
        <a:lstStyle/>
        <a:p>
          <a:endParaRPr lang="en-US"/>
        </a:p>
      </dgm:t>
    </dgm:pt>
    <dgm:pt modelId="{4837B3F4-FDC3-46A5-863D-CDD5A0EB99D4}" type="sibTrans" cxnId="{926579E7-37E6-4A7A-A3FF-5587DEECB177}">
      <dgm:prSet/>
      <dgm:spPr/>
      <dgm:t>
        <a:bodyPr/>
        <a:lstStyle/>
        <a:p>
          <a:endParaRPr lang="en-US"/>
        </a:p>
      </dgm:t>
    </dgm:pt>
    <dgm:pt modelId="{532ED18B-FA08-4D90-934C-BBB59D9969C8}">
      <dgm:prSet phldrT="[Text]"/>
      <dgm:spPr>
        <a:solidFill>
          <a:srgbClr val="3FB4AC"/>
        </a:solidFill>
      </dgm:spPr>
      <dgm:t>
        <a:bodyPr/>
        <a:lstStyle/>
        <a:p>
          <a:r>
            <a:rPr lang="en-US" dirty="0"/>
            <a:t>Research on Funding Agreements</a:t>
          </a:r>
        </a:p>
      </dgm:t>
    </dgm:pt>
    <dgm:pt modelId="{42DB5AF5-05B6-46C0-9155-B574C3A4DDFE}" type="parTrans" cxnId="{2C7226E7-082C-4632-BE9A-70AB48B8DEB3}">
      <dgm:prSet/>
      <dgm:spPr/>
      <dgm:t>
        <a:bodyPr/>
        <a:lstStyle/>
        <a:p>
          <a:endParaRPr lang="en-US"/>
        </a:p>
      </dgm:t>
    </dgm:pt>
    <dgm:pt modelId="{AD30E3D1-3921-43D2-ACCD-1AB916BE8968}" type="sibTrans" cxnId="{2C7226E7-082C-4632-BE9A-70AB48B8DEB3}">
      <dgm:prSet/>
      <dgm:spPr/>
      <dgm:t>
        <a:bodyPr/>
        <a:lstStyle/>
        <a:p>
          <a:endParaRPr lang="en-US"/>
        </a:p>
      </dgm:t>
    </dgm:pt>
    <dgm:pt modelId="{CAFEAC49-98E4-4545-B4A2-60AAFE0ACAD6}">
      <dgm:prSet phldrT="[Text]"/>
      <dgm:spPr>
        <a:solidFill>
          <a:srgbClr val="3FB4AC"/>
        </a:solidFill>
      </dgm:spPr>
      <dgm:t>
        <a:bodyPr/>
        <a:lstStyle/>
        <a:p>
          <a:r>
            <a:rPr lang="en-US" dirty="0"/>
            <a:t>Board Executive Committee Workshop</a:t>
          </a:r>
        </a:p>
      </dgm:t>
    </dgm:pt>
    <dgm:pt modelId="{D8F5CC61-CC49-40C1-8B09-748DCCA52A91}" type="parTrans" cxnId="{C177678E-768D-4AC5-A759-E178570BB41B}">
      <dgm:prSet/>
      <dgm:spPr/>
      <dgm:t>
        <a:bodyPr/>
        <a:lstStyle/>
        <a:p>
          <a:endParaRPr lang="en-US"/>
        </a:p>
      </dgm:t>
    </dgm:pt>
    <dgm:pt modelId="{10FA0472-BC3A-46EF-868A-A9A6F5B8A0DF}" type="sibTrans" cxnId="{C177678E-768D-4AC5-A759-E178570BB41B}">
      <dgm:prSet/>
      <dgm:spPr/>
      <dgm:t>
        <a:bodyPr/>
        <a:lstStyle/>
        <a:p>
          <a:endParaRPr lang="en-US"/>
        </a:p>
      </dgm:t>
    </dgm:pt>
    <dgm:pt modelId="{EE743A5F-537D-42C8-95B9-48739DBCE279}">
      <dgm:prSet phldrT="[Text]"/>
      <dgm:spPr>
        <a:solidFill>
          <a:srgbClr val="3FB4AC"/>
        </a:solidFill>
      </dgm:spPr>
      <dgm:t>
        <a:bodyPr/>
        <a:lstStyle/>
        <a:p>
          <a:r>
            <a:rPr lang="en-US" dirty="0"/>
            <a:t>Develop Additional Cost Estimates</a:t>
          </a:r>
        </a:p>
      </dgm:t>
    </dgm:pt>
    <dgm:pt modelId="{91C1D149-1C11-4580-9FBD-72D753DA26CE}" type="parTrans" cxnId="{10C3DB39-7737-45E1-AD1E-26B03E8E80ED}">
      <dgm:prSet/>
      <dgm:spPr/>
      <dgm:t>
        <a:bodyPr/>
        <a:lstStyle/>
        <a:p>
          <a:endParaRPr lang="en-US"/>
        </a:p>
      </dgm:t>
    </dgm:pt>
    <dgm:pt modelId="{E8B1C48D-E47C-4AB4-87C2-C8CC5DF01CA4}" type="sibTrans" cxnId="{10C3DB39-7737-45E1-AD1E-26B03E8E80ED}">
      <dgm:prSet/>
      <dgm:spPr/>
      <dgm:t>
        <a:bodyPr/>
        <a:lstStyle/>
        <a:p>
          <a:endParaRPr lang="en-US"/>
        </a:p>
      </dgm:t>
    </dgm:pt>
    <dgm:pt modelId="{D3D40E54-ECBE-4474-9AB9-C1CD9DA16AED}" type="pres">
      <dgm:prSet presAssocID="{F1F77C1A-B2A1-4291-99B9-838C5915E9B0}" presName="Name0" presStyleCnt="0">
        <dgm:presLayoutVars>
          <dgm:chMax val="7"/>
          <dgm:chPref val="7"/>
          <dgm:dir/>
        </dgm:presLayoutVars>
      </dgm:prSet>
      <dgm:spPr/>
    </dgm:pt>
    <dgm:pt modelId="{665C8D2F-9D6D-4F75-95E3-2FDE2DEE49E2}" type="pres">
      <dgm:prSet presAssocID="{F1F77C1A-B2A1-4291-99B9-838C5915E9B0}" presName="Name1" presStyleCnt="0"/>
      <dgm:spPr/>
    </dgm:pt>
    <dgm:pt modelId="{9ED40D63-03A4-45FD-9930-CD2A69C162FC}" type="pres">
      <dgm:prSet presAssocID="{F1F77C1A-B2A1-4291-99B9-838C5915E9B0}" presName="cycle" presStyleCnt="0"/>
      <dgm:spPr/>
    </dgm:pt>
    <dgm:pt modelId="{8AC8B9D1-4409-4D2C-AC75-26EF1B59D879}" type="pres">
      <dgm:prSet presAssocID="{F1F77C1A-B2A1-4291-99B9-838C5915E9B0}" presName="srcNode" presStyleLbl="node1" presStyleIdx="0" presStyleCnt="5"/>
      <dgm:spPr/>
    </dgm:pt>
    <dgm:pt modelId="{F4A0AEE5-22A7-482B-A3B9-8DF8BC8DD46C}" type="pres">
      <dgm:prSet presAssocID="{F1F77C1A-B2A1-4291-99B9-838C5915E9B0}" presName="conn" presStyleLbl="parChTrans1D2" presStyleIdx="0" presStyleCnt="1"/>
      <dgm:spPr/>
    </dgm:pt>
    <dgm:pt modelId="{55A742FF-6025-4810-804E-59100BDE5EC1}" type="pres">
      <dgm:prSet presAssocID="{F1F77C1A-B2A1-4291-99B9-838C5915E9B0}" presName="extraNode" presStyleLbl="node1" presStyleIdx="0" presStyleCnt="5"/>
      <dgm:spPr/>
    </dgm:pt>
    <dgm:pt modelId="{63619AD8-789C-4262-AE50-07783D272672}" type="pres">
      <dgm:prSet presAssocID="{F1F77C1A-B2A1-4291-99B9-838C5915E9B0}" presName="dstNode" presStyleLbl="node1" presStyleIdx="0" presStyleCnt="5"/>
      <dgm:spPr/>
    </dgm:pt>
    <dgm:pt modelId="{8391BC88-FBE2-4AFD-871C-2186CF5D4573}" type="pres">
      <dgm:prSet presAssocID="{7AC75C32-F4AF-4078-8AB0-DFA0E9C83C57}" presName="text_1" presStyleLbl="node1" presStyleIdx="0" presStyleCnt="5">
        <dgm:presLayoutVars>
          <dgm:bulletEnabled val="1"/>
        </dgm:presLayoutVars>
      </dgm:prSet>
      <dgm:spPr/>
    </dgm:pt>
    <dgm:pt modelId="{907898C4-C3AA-4B97-9924-1831F3C14C9C}" type="pres">
      <dgm:prSet presAssocID="{7AC75C32-F4AF-4078-8AB0-DFA0E9C83C57}" presName="accent_1" presStyleCnt="0"/>
      <dgm:spPr/>
    </dgm:pt>
    <dgm:pt modelId="{57A18B19-D3D6-4A4D-966A-50882031F204}" type="pres">
      <dgm:prSet presAssocID="{7AC75C32-F4AF-4078-8AB0-DFA0E9C83C57}" presName="accentRepeatNode" presStyleLbl="solidFgAcc1" presStyleIdx="0" presStyleCnt="5"/>
      <dgm:spPr/>
    </dgm:pt>
    <dgm:pt modelId="{BA8FD1C6-D592-4927-8836-B02A732534CB}" type="pres">
      <dgm:prSet presAssocID="{C18D155B-8AA2-46ED-8E41-69529E56CE83}" presName="text_2" presStyleLbl="node1" presStyleIdx="1" presStyleCnt="5" custLinFactNeighborX="-156">
        <dgm:presLayoutVars>
          <dgm:bulletEnabled val="1"/>
        </dgm:presLayoutVars>
      </dgm:prSet>
      <dgm:spPr/>
    </dgm:pt>
    <dgm:pt modelId="{D6B2F3EE-5AA3-42CE-B08A-520AF7C0BE35}" type="pres">
      <dgm:prSet presAssocID="{C18D155B-8AA2-46ED-8E41-69529E56CE83}" presName="accent_2" presStyleCnt="0"/>
      <dgm:spPr/>
    </dgm:pt>
    <dgm:pt modelId="{59F33263-1578-426F-B5FB-2C2FE1B36B4C}" type="pres">
      <dgm:prSet presAssocID="{C18D155B-8AA2-46ED-8E41-69529E56CE83}" presName="accentRepeatNode" presStyleLbl="solidFgAcc1" presStyleIdx="1" presStyleCnt="5"/>
      <dgm:spPr/>
    </dgm:pt>
    <dgm:pt modelId="{20A3DAF2-548C-464F-ADA8-F609A19BAFD1}" type="pres">
      <dgm:prSet presAssocID="{532ED18B-FA08-4D90-934C-BBB59D9969C8}" presName="text_3" presStyleLbl="node1" presStyleIdx="2" presStyleCnt="5">
        <dgm:presLayoutVars>
          <dgm:bulletEnabled val="1"/>
        </dgm:presLayoutVars>
      </dgm:prSet>
      <dgm:spPr/>
    </dgm:pt>
    <dgm:pt modelId="{FAB1CFF0-4138-4908-AF9D-80BD4A55BF1A}" type="pres">
      <dgm:prSet presAssocID="{532ED18B-FA08-4D90-934C-BBB59D9969C8}" presName="accent_3" presStyleCnt="0"/>
      <dgm:spPr/>
    </dgm:pt>
    <dgm:pt modelId="{C54F9B67-E0CA-4145-8E3D-5917F939E37E}" type="pres">
      <dgm:prSet presAssocID="{532ED18B-FA08-4D90-934C-BBB59D9969C8}" presName="accentRepeatNode" presStyleLbl="solidFgAcc1" presStyleIdx="2" presStyleCnt="5"/>
      <dgm:spPr/>
    </dgm:pt>
    <dgm:pt modelId="{BE2327EB-A816-476E-AFB1-DA096E4D6A50}" type="pres">
      <dgm:prSet presAssocID="{EE743A5F-537D-42C8-95B9-48739DBCE279}" presName="text_4" presStyleLbl="node1" presStyleIdx="3" presStyleCnt="5">
        <dgm:presLayoutVars>
          <dgm:bulletEnabled val="1"/>
        </dgm:presLayoutVars>
      </dgm:prSet>
      <dgm:spPr/>
    </dgm:pt>
    <dgm:pt modelId="{EEA67208-CD6F-45D6-AF85-22AD1CF15EB5}" type="pres">
      <dgm:prSet presAssocID="{EE743A5F-537D-42C8-95B9-48739DBCE279}" presName="accent_4" presStyleCnt="0"/>
      <dgm:spPr/>
    </dgm:pt>
    <dgm:pt modelId="{5B644A55-79C9-4D66-A135-C26E34D65F5E}" type="pres">
      <dgm:prSet presAssocID="{EE743A5F-537D-42C8-95B9-48739DBCE279}" presName="accentRepeatNode" presStyleLbl="solidFgAcc1" presStyleIdx="3" presStyleCnt="5"/>
      <dgm:spPr/>
    </dgm:pt>
    <dgm:pt modelId="{DC2D1923-6AF1-4CEE-8CA4-C229A0513A4D}" type="pres">
      <dgm:prSet presAssocID="{CAFEAC49-98E4-4545-B4A2-60AAFE0ACAD6}" presName="text_5" presStyleLbl="node1" presStyleIdx="4" presStyleCnt="5">
        <dgm:presLayoutVars>
          <dgm:bulletEnabled val="1"/>
        </dgm:presLayoutVars>
      </dgm:prSet>
      <dgm:spPr/>
    </dgm:pt>
    <dgm:pt modelId="{3BFFEF6B-C7F4-41FF-81E9-AE3A667686B7}" type="pres">
      <dgm:prSet presAssocID="{CAFEAC49-98E4-4545-B4A2-60AAFE0ACAD6}" presName="accent_5" presStyleCnt="0"/>
      <dgm:spPr/>
    </dgm:pt>
    <dgm:pt modelId="{AF39D6D1-3B5F-4E2E-828E-6EA268C5451B}" type="pres">
      <dgm:prSet presAssocID="{CAFEAC49-98E4-4545-B4A2-60AAFE0ACAD6}" presName="accentRepeatNode" presStyleLbl="solidFgAcc1" presStyleIdx="4" presStyleCnt="5"/>
      <dgm:spPr/>
    </dgm:pt>
  </dgm:ptLst>
  <dgm:cxnLst>
    <dgm:cxn modelId="{5134FD26-8CE4-40D5-AAA3-C6B44E70E939}" type="presOf" srcId="{EE743A5F-537D-42C8-95B9-48739DBCE279}" destId="{BE2327EB-A816-476E-AFB1-DA096E4D6A50}" srcOrd="0" destOrd="0" presId="urn:microsoft.com/office/officeart/2008/layout/VerticalCurvedList"/>
    <dgm:cxn modelId="{76E1812C-3A70-44B2-938B-E034AFCF5F76}" type="presOf" srcId="{CAFEAC49-98E4-4545-B4A2-60AAFE0ACAD6}" destId="{DC2D1923-6AF1-4CEE-8CA4-C229A0513A4D}" srcOrd="0" destOrd="0" presId="urn:microsoft.com/office/officeart/2008/layout/VerticalCurvedList"/>
    <dgm:cxn modelId="{46C2DD30-A9CA-45EB-9BCD-20CC2A44E887}" type="presOf" srcId="{532ED18B-FA08-4D90-934C-BBB59D9969C8}" destId="{20A3DAF2-548C-464F-ADA8-F609A19BAFD1}" srcOrd="0" destOrd="0" presId="urn:microsoft.com/office/officeart/2008/layout/VerticalCurvedList"/>
    <dgm:cxn modelId="{10C3DB39-7737-45E1-AD1E-26B03E8E80ED}" srcId="{F1F77C1A-B2A1-4291-99B9-838C5915E9B0}" destId="{EE743A5F-537D-42C8-95B9-48739DBCE279}" srcOrd="3" destOrd="0" parTransId="{91C1D149-1C11-4580-9FBD-72D753DA26CE}" sibTransId="{E8B1C48D-E47C-4AB4-87C2-C8CC5DF01CA4}"/>
    <dgm:cxn modelId="{4D0D3A3F-8A04-4003-BE53-85A80D362B24}" type="presOf" srcId="{799699EE-398D-4884-899F-B0454E5B84F5}" destId="{F4A0AEE5-22A7-482B-A3B9-8DF8BC8DD46C}" srcOrd="0" destOrd="0" presId="urn:microsoft.com/office/officeart/2008/layout/VerticalCurvedList"/>
    <dgm:cxn modelId="{24503179-E66B-4783-85D0-41CF37418269}" type="presOf" srcId="{C18D155B-8AA2-46ED-8E41-69529E56CE83}" destId="{BA8FD1C6-D592-4927-8836-B02A732534CB}" srcOrd="0" destOrd="0" presId="urn:microsoft.com/office/officeart/2008/layout/VerticalCurvedList"/>
    <dgm:cxn modelId="{A4EE4E7C-77C0-4192-A3AC-661325663E10}" type="presOf" srcId="{7AC75C32-F4AF-4078-8AB0-DFA0E9C83C57}" destId="{8391BC88-FBE2-4AFD-871C-2186CF5D4573}" srcOrd="0" destOrd="0" presId="urn:microsoft.com/office/officeart/2008/layout/VerticalCurvedList"/>
    <dgm:cxn modelId="{C177678E-768D-4AC5-A759-E178570BB41B}" srcId="{F1F77C1A-B2A1-4291-99B9-838C5915E9B0}" destId="{CAFEAC49-98E4-4545-B4A2-60AAFE0ACAD6}" srcOrd="4" destOrd="0" parTransId="{D8F5CC61-CC49-40C1-8B09-748DCCA52A91}" sibTransId="{10FA0472-BC3A-46EF-868A-A9A6F5B8A0DF}"/>
    <dgm:cxn modelId="{8DFB18A6-0E10-4A4D-8DA3-D392A1E9EFC2}" srcId="{F1F77C1A-B2A1-4291-99B9-838C5915E9B0}" destId="{7AC75C32-F4AF-4078-8AB0-DFA0E9C83C57}" srcOrd="0" destOrd="0" parTransId="{CDC7EFDF-DCA7-45CD-8552-BD829FE86799}" sibTransId="{799699EE-398D-4884-899F-B0454E5B84F5}"/>
    <dgm:cxn modelId="{66DEFFB0-A728-4C12-A0FD-62174C73D7DE}" type="presOf" srcId="{F1F77C1A-B2A1-4291-99B9-838C5915E9B0}" destId="{D3D40E54-ECBE-4474-9AB9-C1CD9DA16AED}" srcOrd="0" destOrd="0" presId="urn:microsoft.com/office/officeart/2008/layout/VerticalCurvedList"/>
    <dgm:cxn modelId="{2C7226E7-082C-4632-BE9A-70AB48B8DEB3}" srcId="{F1F77C1A-B2A1-4291-99B9-838C5915E9B0}" destId="{532ED18B-FA08-4D90-934C-BBB59D9969C8}" srcOrd="2" destOrd="0" parTransId="{42DB5AF5-05B6-46C0-9155-B574C3A4DDFE}" sibTransId="{AD30E3D1-3921-43D2-ACCD-1AB916BE8968}"/>
    <dgm:cxn modelId="{926579E7-37E6-4A7A-A3FF-5587DEECB177}" srcId="{F1F77C1A-B2A1-4291-99B9-838C5915E9B0}" destId="{C18D155B-8AA2-46ED-8E41-69529E56CE83}" srcOrd="1" destOrd="0" parTransId="{18B21ADA-1F15-4EBD-A42A-6E5FC30EA263}" sibTransId="{4837B3F4-FDC3-46A5-863D-CDD5A0EB99D4}"/>
    <dgm:cxn modelId="{E77C73C3-3DCB-48B3-86FA-0D76CFD51B11}" type="presParOf" srcId="{D3D40E54-ECBE-4474-9AB9-C1CD9DA16AED}" destId="{665C8D2F-9D6D-4F75-95E3-2FDE2DEE49E2}" srcOrd="0" destOrd="0" presId="urn:microsoft.com/office/officeart/2008/layout/VerticalCurvedList"/>
    <dgm:cxn modelId="{576BDD56-2E23-4080-B102-F17895566363}" type="presParOf" srcId="{665C8D2F-9D6D-4F75-95E3-2FDE2DEE49E2}" destId="{9ED40D63-03A4-45FD-9930-CD2A69C162FC}" srcOrd="0" destOrd="0" presId="urn:microsoft.com/office/officeart/2008/layout/VerticalCurvedList"/>
    <dgm:cxn modelId="{04C9659C-AB48-4AB1-907C-BB061E1771E8}" type="presParOf" srcId="{9ED40D63-03A4-45FD-9930-CD2A69C162FC}" destId="{8AC8B9D1-4409-4D2C-AC75-26EF1B59D879}" srcOrd="0" destOrd="0" presId="urn:microsoft.com/office/officeart/2008/layout/VerticalCurvedList"/>
    <dgm:cxn modelId="{C26B5388-D7B9-4F3B-B2B7-06B19450EB0C}" type="presParOf" srcId="{9ED40D63-03A4-45FD-9930-CD2A69C162FC}" destId="{F4A0AEE5-22A7-482B-A3B9-8DF8BC8DD46C}" srcOrd="1" destOrd="0" presId="urn:microsoft.com/office/officeart/2008/layout/VerticalCurvedList"/>
    <dgm:cxn modelId="{FD1F8898-BF1F-4F50-8086-DCF450B44EDC}" type="presParOf" srcId="{9ED40D63-03A4-45FD-9930-CD2A69C162FC}" destId="{55A742FF-6025-4810-804E-59100BDE5EC1}" srcOrd="2" destOrd="0" presId="urn:microsoft.com/office/officeart/2008/layout/VerticalCurvedList"/>
    <dgm:cxn modelId="{EAD216F6-6B30-4CC2-A8F4-28469335782D}" type="presParOf" srcId="{9ED40D63-03A4-45FD-9930-CD2A69C162FC}" destId="{63619AD8-789C-4262-AE50-07783D272672}" srcOrd="3" destOrd="0" presId="urn:microsoft.com/office/officeart/2008/layout/VerticalCurvedList"/>
    <dgm:cxn modelId="{9CEC1B40-B0FB-46DA-B1CA-0CE622F38886}" type="presParOf" srcId="{665C8D2F-9D6D-4F75-95E3-2FDE2DEE49E2}" destId="{8391BC88-FBE2-4AFD-871C-2186CF5D4573}" srcOrd="1" destOrd="0" presId="urn:microsoft.com/office/officeart/2008/layout/VerticalCurvedList"/>
    <dgm:cxn modelId="{1F81A36E-1E39-4521-8F8B-FA1D2E29439C}" type="presParOf" srcId="{665C8D2F-9D6D-4F75-95E3-2FDE2DEE49E2}" destId="{907898C4-C3AA-4B97-9924-1831F3C14C9C}" srcOrd="2" destOrd="0" presId="urn:microsoft.com/office/officeart/2008/layout/VerticalCurvedList"/>
    <dgm:cxn modelId="{AC42EE21-343B-4F0F-99E3-5B3EEB022690}" type="presParOf" srcId="{907898C4-C3AA-4B97-9924-1831F3C14C9C}" destId="{57A18B19-D3D6-4A4D-966A-50882031F204}" srcOrd="0" destOrd="0" presId="urn:microsoft.com/office/officeart/2008/layout/VerticalCurvedList"/>
    <dgm:cxn modelId="{24520A0E-40DF-4CA8-93D0-F235841457DF}" type="presParOf" srcId="{665C8D2F-9D6D-4F75-95E3-2FDE2DEE49E2}" destId="{BA8FD1C6-D592-4927-8836-B02A732534CB}" srcOrd="3" destOrd="0" presId="urn:microsoft.com/office/officeart/2008/layout/VerticalCurvedList"/>
    <dgm:cxn modelId="{772403DF-9EF4-4459-9A3D-3F25FF92AD95}" type="presParOf" srcId="{665C8D2F-9D6D-4F75-95E3-2FDE2DEE49E2}" destId="{D6B2F3EE-5AA3-42CE-B08A-520AF7C0BE35}" srcOrd="4" destOrd="0" presId="urn:microsoft.com/office/officeart/2008/layout/VerticalCurvedList"/>
    <dgm:cxn modelId="{510E63AE-9DEE-40C0-A59C-8E9599D25FB0}" type="presParOf" srcId="{D6B2F3EE-5AA3-42CE-B08A-520AF7C0BE35}" destId="{59F33263-1578-426F-B5FB-2C2FE1B36B4C}" srcOrd="0" destOrd="0" presId="urn:microsoft.com/office/officeart/2008/layout/VerticalCurvedList"/>
    <dgm:cxn modelId="{26C11989-CE8C-45BF-9F2D-B14D122250C5}" type="presParOf" srcId="{665C8D2F-9D6D-4F75-95E3-2FDE2DEE49E2}" destId="{20A3DAF2-548C-464F-ADA8-F609A19BAFD1}" srcOrd="5" destOrd="0" presId="urn:microsoft.com/office/officeart/2008/layout/VerticalCurvedList"/>
    <dgm:cxn modelId="{C7A27FC1-2048-4690-95E4-919A28608CAD}" type="presParOf" srcId="{665C8D2F-9D6D-4F75-95E3-2FDE2DEE49E2}" destId="{FAB1CFF0-4138-4908-AF9D-80BD4A55BF1A}" srcOrd="6" destOrd="0" presId="urn:microsoft.com/office/officeart/2008/layout/VerticalCurvedList"/>
    <dgm:cxn modelId="{0DB6C04B-6E1C-4B15-AEBF-1925D74B126D}" type="presParOf" srcId="{FAB1CFF0-4138-4908-AF9D-80BD4A55BF1A}" destId="{C54F9B67-E0CA-4145-8E3D-5917F939E37E}" srcOrd="0" destOrd="0" presId="urn:microsoft.com/office/officeart/2008/layout/VerticalCurvedList"/>
    <dgm:cxn modelId="{560CA228-5760-4DEC-A9B6-288F7EE8A6E2}" type="presParOf" srcId="{665C8D2F-9D6D-4F75-95E3-2FDE2DEE49E2}" destId="{BE2327EB-A816-476E-AFB1-DA096E4D6A50}" srcOrd="7" destOrd="0" presId="urn:microsoft.com/office/officeart/2008/layout/VerticalCurvedList"/>
    <dgm:cxn modelId="{43A204D8-A2D0-4A23-B096-2BB90A59388E}" type="presParOf" srcId="{665C8D2F-9D6D-4F75-95E3-2FDE2DEE49E2}" destId="{EEA67208-CD6F-45D6-AF85-22AD1CF15EB5}" srcOrd="8" destOrd="0" presId="urn:microsoft.com/office/officeart/2008/layout/VerticalCurvedList"/>
    <dgm:cxn modelId="{5DCAD698-5F09-4529-9EA9-5D1D7A121AF0}" type="presParOf" srcId="{EEA67208-CD6F-45D6-AF85-22AD1CF15EB5}" destId="{5B644A55-79C9-4D66-A135-C26E34D65F5E}" srcOrd="0" destOrd="0" presId="urn:microsoft.com/office/officeart/2008/layout/VerticalCurvedList"/>
    <dgm:cxn modelId="{01EF97BC-C660-49CB-ADFF-8C48702B4574}" type="presParOf" srcId="{665C8D2F-9D6D-4F75-95E3-2FDE2DEE49E2}" destId="{DC2D1923-6AF1-4CEE-8CA4-C229A0513A4D}" srcOrd="9" destOrd="0" presId="urn:microsoft.com/office/officeart/2008/layout/VerticalCurvedList"/>
    <dgm:cxn modelId="{0924CECC-97C5-4BC1-A675-448E2718034F}" type="presParOf" srcId="{665C8D2F-9D6D-4F75-95E3-2FDE2DEE49E2}" destId="{3BFFEF6B-C7F4-41FF-81E9-AE3A667686B7}" srcOrd="10" destOrd="0" presId="urn:microsoft.com/office/officeart/2008/layout/VerticalCurvedList"/>
    <dgm:cxn modelId="{9A50D539-EA18-451C-BE78-0D38C92EA98B}" type="presParOf" srcId="{3BFFEF6B-C7F4-41FF-81E9-AE3A667686B7}" destId="{AF39D6D1-3B5F-4E2E-828E-6EA268C5451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D9A09B-E6CF-4C3D-BCF5-88BD39B14838}">
      <dsp:nvSpPr>
        <dsp:cNvPr id="0" name=""/>
        <dsp:cNvSpPr/>
      </dsp:nvSpPr>
      <dsp:spPr>
        <a:xfrm>
          <a:off x="770009" y="2338"/>
          <a:ext cx="3467736" cy="208064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Franklin Gothic Book" panose="020B0503020102020204" pitchFamily="34" charset="0"/>
            </a:rPr>
            <a:t>20-Member Governing Board</a:t>
          </a:r>
        </a:p>
      </dsp:txBody>
      <dsp:txXfrm>
        <a:off x="770009" y="2338"/>
        <a:ext cx="3467736" cy="2080642"/>
      </dsp:txXfrm>
    </dsp:sp>
    <dsp:sp modelId="{16CB3CD5-48F7-490E-A622-48A7C797BEA9}">
      <dsp:nvSpPr>
        <dsp:cNvPr id="0" name=""/>
        <dsp:cNvSpPr/>
      </dsp:nvSpPr>
      <dsp:spPr>
        <a:xfrm>
          <a:off x="4584520" y="2338"/>
          <a:ext cx="3467736" cy="2080642"/>
        </a:xfrm>
        <a:prstGeom prst="rect">
          <a:avLst/>
        </a:prstGeom>
        <a:solidFill>
          <a:schemeClr val="accent2">
            <a:hueOff val="4983946"/>
            <a:satOff val="-19551"/>
            <a:lumOff val="-24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Franklin Gothic Book" panose="020B0503020102020204" pitchFamily="34" charset="0"/>
            </a:rPr>
            <a:t>4 Advisory Committees</a:t>
          </a:r>
        </a:p>
      </dsp:txBody>
      <dsp:txXfrm>
        <a:off x="4584520" y="2338"/>
        <a:ext cx="3467736" cy="2080642"/>
      </dsp:txXfrm>
    </dsp:sp>
    <dsp:sp modelId="{91D69409-2A84-440E-ABFF-3B1355E70404}">
      <dsp:nvSpPr>
        <dsp:cNvPr id="0" name=""/>
        <dsp:cNvSpPr/>
      </dsp:nvSpPr>
      <dsp:spPr>
        <a:xfrm>
          <a:off x="770009" y="2429753"/>
          <a:ext cx="3467736" cy="2080642"/>
        </a:xfrm>
        <a:prstGeom prst="rect">
          <a:avLst/>
        </a:prstGeom>
        <a:solidFill>
          <a:schemeClr val="accent2">
            <a:hueOff val="9967892"/>
            <a:satOff val="-39103"/>
            <a:lumOff val="-48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Franklin Gothic Book" panose="020B0503020102020204" pitchFamily="34" charset="0"/>
            </a:rPr>
            <a:t>TIP = $600M-$1B per year</a:t>
          </a:r>
        </a:p>
      </dsp:txBody>
      <dsp:txXfrm>
        <a:off x="770009" y="2429753"/>
        <a:ext cx="3467736" cy="2080642"/>
      </dsp:txXfrm>
    </dsp:sp>
    <dsp:sp modelId="{4A33970B-E099-4D86-A65C-6D934DA58F37}">
      <dsp:nvSpPr>
        <dsp:cNvPr id="0" name=""/>
        <dsp:cNvSpPr/>
      </dsp:nvSpPr>
      <dsp:spPr>
        <a:xfrm>
          <a:off x="4584520" y="2429753"/>
          <a:ext cx="3467736" cy="2080642"/>
        </a:xfrm>
        <a:prstGeom prst="rect">
          <a:avLst/>
        </a:prstGeom>
        <a:solidFill>
          <a:schemeClr val="accent2">
            <a:hueOff val="14951838"/>
            <a:satOff val="-58654"/>
            <a:lumOff val="-72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Franklin Gothic Book" panose="020B0503020102020204" pitchFamily="34" charset="0"/>
            </a:rPr>
            <a:t>Central Florida MPO Alliance</a:t>
          </a:r>
        </a:p>
      </dsp:txBody>
      <dsp:txXfrm>
        <a:off x="4584520" y="2429753"/>
        <a:ext cx="3467736" cy="20806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70C3C7-90E5-4F88-9249-1D1499AC58F7}">
      <dsp:nvSpPr>
        <dsp:cNvPr id="0" name=""/>
        <dsp:cNvSpPr/>
      </dsp:nvSpPr>
      <dsp:spPr>
        <a:xfrm>
          <a:off x="-5001314" y="-766279"/>
          <a:ext cx="5956276" cy="5956276"/>
        </a:xfrm>
        <a:prstGeom prst="blockArc">
          <a:avLst>
            <a:gd name="adj1" fmla="val 18900000"/>
            <a:gd name="adj2" fmla="val 2700000"/>
            <a:gd name="adj3" fmla="val 363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170996-901B-4736-965C-3F9CF519B3BF}">
      <dsp:nvSpPr>
        <dsp:cNvPr id="0" name=""/>
        <dsp:cNvSpPr/>
      </dsp:nvSpPr>
      <dsp:spPr>
        <a:xfrm>
          <a:off x="417778" y="276393"/>
          <a:ext cx="7149591" cy="553141"/>
        </a:xfrm>
        <a:prstGeom prst="rect">
          <a:avLst/>
        </a:prstGeom>
        <a:solidFill>
          <a:srgbClr val="F07F0A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905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Franklin Gothic Book" panose="020B0503020102020204" pitchFamily="34" charset="0"/>
            </a:rPr>
            <a:t>Major Regional Activity Center</a:t>
          </a:r>
        </a:p>
      </dsp:txBody>
      <dsp:txXfrm>
        <a:off x="417778" y="276393"/>
        <a:ext cx="7149591" cy="553141"/>
      </dsp:txXfrm>
    </dsp:sp>
    <dsp:sp modelId="{83780D47-0DB4-4E69-ADA4-FAD0A58DE260}">
      <dsp:nvSpPr>
        <dsp:cNvPr id="0" name=""/>
        <dsp:cNvSpPr/>
      </dsp:nvSpPr>
      <dsp:spPr>
        <a:xfrm>
          <a:off x="72064" y="207251"/>
          <a:ext cx="691427" cy="691427"/>
        </a:xfrm>
        <a:prstGeom prst="ellipse">
          <a:avLst/>
        </a:prstGeom>
        <a:solidFill>
          <a:schemeClr val="bg1">
            <a:lumMod val="75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905356-9883-4CFB-916C-1B24FCB1D39C}">
      <dsp:nvSpPr>
        <dsp:cNvPr id="0" name=""/>
        <dsp:cNvSpPr/>
      </dsp:nvSpPr>
      <dsp:spPr>
        <a:xfrm>
          <a:off x="814143" y="1105841"/>
          <a:ext cx="6753226" cy="553141"/>
        </a:xfrm>
        <a:prstGeom prst="rect">
          <a:avLst/>
        </a:prstGeom>
        <a:solidFill>
          <a:srgbClr val="00ACD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905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Franklin Gothic Book" panose="020B0503020102020204" pitchFamily="34" charset="0"/>
            </a:rPr>
            <a:t>New Intermodal Terminal</a:t>
          </a:r>
        </a:p>
      </dsp:txBody>
      <dsp:txXfrm>
        <a:off x="814143" y="1105841"/>
        <a:ext cx="6753226" cy="553141"/>
      </dsp:txXfrm>
    </dsp:sp>
    <dsp:sp modelId="{E3FD734C-BC00-45AA-93D9-3CBFFE9450E9}">
      <dsp:nvSpPr>
        <dsp:cNvPr id="0" name=""/>
        <dsp:cNvSpPr/>
      </dsp:nvSpPr>
      <dsp:spPr>
        <a:xfrm>
          <a:off x="468429" y="1036698"/>
          <a:ext cx="691427" cy="691427"/>
        </a:xfrm>
        <a:prstGeom prst="ellipse">
          <a:avLst/>
        </a:prstGeom>
        <a:solidFill>
          <a:schemeClr val="bg1">
            <a:lumMod val="75000"/>
          </a:schemeClr>
        </a:solidFill>
        <a:ln w="635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3E3E30-CC16-46F8-A2EC-C997E41EE8ED}">
      <dsp:nvSpPr>
        <dsp:cNvPr id="0" name=""/>
        <dsp:cNvSpPr/>
      </dsp:nvSpPr>
      <dsp:spPr>
        <a:xfrm>
          <a:off x="935795" y="1935288"/>
          <a:ext cx="6631574" cy="553141"/>
        </a:xfrm>
        <a:prstGeom prst="rect">
          <a:avLst/>
        </a:prstGeom>
        <a:solidFill>
          <a:srgbClr val="76478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905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Franklin Gothic Book" panose="020B0503020102020204" pitchFamily="34" charset="0"/>
            </a:rPr>
            <a:t>Federal, State Partners Value Connectivity</a:t>
          </a:r>
        </a:p>
      </dsp:txBody>
      <dsp:txXfrm>
        <a:off x="935795" y="1935288"/>
        <a:ext cx="6631574" cy="553141"/>
      </dsp:txXfrm>
    </dsp:sp>
    <dsp:sp modelId="{92820859-0AE4-474E-9AB1-FEC4F438AC5D}">
      <dsp:nvSpPr>
        <dsp:cNvPr id="0" name=""/>
        <dsp:cNvSpPr/>
      </dsp:nvSpPr>
      <dsp:spPr>
        <a:xfrm>
          <a:off x="590082" y="1866145"/>
          <a:ext cx="691427" cy="691427"/>
        </a:xfrm>
        <a:prstGeom prst="ellipse">
          <a:avLst/>
        </a:prstGeom>
        <a:solidFill>
          <a:schemeClr val="bg1">
            <a:lumMod val="75000"/>
          </a:schemeClr>
        </a:soli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428BBC-90D1-4B20-8AD2-B2856F783B32}">
      <dsp:nvSpPr>
        <dsp:cNvPr id="0" name=""/>
        <dsp:cNvSpPr/>
      </dsp:nvSpPr>
      <dsp:spPr>
        <a:xfrm>
          <a:off x="814143" y="2764735"/>
          <a:ext cx="6753226" cy="553141"/>
        </a:xfrm>
        <a:prstGeom prst="rect">
          <a:avLst/>
        </a:prstGeom>
        <a:solidFill>
          <a:srgbClr val="4B6F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905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Franklin Gothic Book" panose="020B0503020102020204" pitchFamily="34" charset="0"/>
            </a:rPr>
            <a:t>Congressional Delegation Eager to Help</a:t>
          </a:r>
        </a:p>
      </dsp:txBody>
      <dsp:txXfrm>
        <a:off x="814143" y="2764735"/>
        <a:ext cx="6753226" cy="553141"/>
      </dsp:txXfrm>
    </dsp:sp>
    <dsp:sp modelId="{DE980064-A9E7-4FFE-ABBD-FBB4CDFF1C30}">
      <dsp:nvSpPr>
        <dsp:cNvPr id="0" name=""/>
        <dsp:cNvSpPr/>
      </dsp:nvSpPr>
      <dsp:spPr>
        <a:xfrm>
          <a:off x="468429" y="2695592"/>
          <a:ext cx="691427" cy="691427"/>
        </a:xfrm>
        <a:prstGeom prst="ellipse">
          <a:avLst/>
        </a:prstGeom>
        <a:solidFill>
          <a:schemeClr val="bg1">
            <a:lumMod val="75000"/>
          </a:schemeClr>
        </a:solidFill>
        <a:ln w="635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A1A723-4964-4B1A-8610-2D6313D30059}">
      <dsp:nvSpPr>
        <dsp:cNvPr id="0" name=""/>
        <dsp:cNvSpPr/>
      </dsp:nvSpPr>
      <dsp:spPr>
        <a:xfrm>
          <a:off x="417778" y="3594182"/>
          <a:ext cx="7149591" cy="553141"/>
        </a:xfrm>
        <a:prstGeom prst="rect">
          <a:avLst/>
        </a:prstGeom>
        <a:solidFill>
          <a:srgbClr val="09712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905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Franklin Gothic Book" panose="020B0503020102020204" pitchFamily="34" charset="0"/>
            </a:rPr>
            <a:t>In Board-Approved Long Range Plan</a:t>
          </a:r>
        </a:p>
      </dsp:txBody>
      <dsp:txXfrm>
        <a:off x="417778" y="3594182"/>
        <a:ext cx="7149591" cy="553141"/>
      </dsp:txXfrm>
    </dsp:sp>
    <dsp:sp modelId="{C712ECD1-E99D-48F1-83F4-EB6F04FC2C10}">
      <dsp:nvSpPr>
        <dsp:cNvPr id="0" name=""/>
        <dsp:cNvSpPr/>
      </dsp:nvSpPr>
      <dsp:spPr>
        <a:xfrm>
          <a:off x="72064" y="3525039"/>
          <a:ext cx="691427" cy="691427"/>
        </a:xfrm>
        <a:prstGeom prst="ellipse">
          <a:avLst/>
        </a:prstGeom>
        <a:solidFill>
          <a:schemeClr val="bg1">
            <a:lumMod val="7500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9F6FD-F072-4766-8B0B-DF085614362D}">
      <dsp:nvSpPr>
        <dsp:cNvPr id="0" name=""/>
        <dsp:cNvSpPr/>
      </dsp:nvSpPr>
      <dsp:spPr>
        <a:xfrm>
          <a:off x="-4936072" y="-756361"/>
          <a:ext cx="5878775" cy="5878775"/>
        </a:xfrm>
        <a:prstGeom prst="blockArc">
          <a:avLst>
            <a:gd name="adj1" fmla="val 18900000"/>
            <a:gd name="adj2" fmla="val 2700000"/>
            <a:gd name="adj3" fmla="val 36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75B6E1-4AD7-4702-919F-52FEA8BB47CE}">
      <dsp:nvSpPr>
        <dsp:cNvPr id="0" name=""/>
        <dsp:cNvSpPr/>
      </dsp:nvSpPr>
      <dsp:spPr>
        <a:xfrm>
          <a:off x="412449" y="272790"/>
          <a:ext cx="6150814" cy="545931"/>
        </a:xfrm>
        <a:prstGeom prst="rect">
          <a:avLst/>
        </a:prstGeom>
        <a:solidFill>
          <a:srgbClr val="8DC12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333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Phase 2 North to </a:t>
          </a:r>
          <a:r>
            <a:rPr lang="en-US" sz="2800" kern="1200" dirty="0" err="1"/>
            <a:t>DeLand</a:t>
          </a:r>
          <a:endParaRPr lang="en-US" sz="2800" kern="1200" dirty="0"/>
        </a:p>
      </dsp:txBody>
      <dsp:txXfrm>
        <a:off x="412449" y="272790"/>
        <a:ext cx="6150814" cy="545931"/>
      </dsp:txXfrm>
    </dsp:sp>
    <dsp:sp modelId="{D3C3A678-4081-4CC8-B6EC-A742765F8589}">
      <dsp:nvSpPr>
        <dsp:cNvPr id="0" name=""/>
        <dsp:cNvSpPr/>
      </dsp:nvSpPr>
      <dsp:spPr>
        <a:xfrm>
          <a:off x="71242" y="204549"/>
          <a:ext cx="682414" cy="682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287B58F-2BC9-4FB2-A3E5-6A18174FC578}">
      <dsp:nvSpPr>
        <dsp:cNvPr id="0" name=""/>
        <dsp:cNvSpPr/>
      </dsp:nvSpPr>
      <dsp:spPr>
        <a:xfrm>
          <a:off x="803648" y="1091425"/>
          <a:ext cx="5759615" cy="545931"/>
        </a:xfrm>
        <a:prstGeom prst="rect">
          <a:avLst/>
        </a:prstGeom>
        <a:solidFill>
          <a:srgbClr val="8DC12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333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Current 61-mile Agreement</a:t>
          </a:r>
        </a:p>
      </dsp:txBody>
      <dsp:txXfrm>
        <a:off x="803648" y="1091425"/>
        <a:ext cx="5759615" cy="545931"/>
      </dsp:txXfrm>
    </dsp:sp>
    <dsp:sp modelId="{BC043B58-9D5B-4217-9F96-D499EBC162A8}">
      <dsp:nvSpPr>
        <dsp:cNvPr id="0" name=""/>
        <dsp:cNvSpPr/>
      </dsp:nvSpPr>
      <dsp:spPr>
        <a:xfrm>
          <a:off x="462441" y="1023184"/>
          <a:ext cx="682414" cy="682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C8F093-05E3-410C-8C54-5197DFDFB0FA}">
      <dsp:nvSpPr>
        <dsp:cNvPr id="0" name=""/>
        <dsp:cNvSpPr/>
      </dsp:nvSpPr>
      <dsp:spPr>
        <a:xfrm>
          <a:off x="923714" y="1910060"/>
          <a:ext cx="5639549" cy="545931"/>
        </a:xfrm>
        <a:prstGeom prst="rect">
          <a:avLst/>
        </a:prstGeom>
        <a:solidFill>
          <a:srgbClr val="8DC12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333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Overall Funding Picture</a:t>
          </a:r>
        </a:p>
      </dsp:txBody>
      <dsp:txXfrm>
        <a:off x="923714" y="1910060"/>
        <a:ext cx="5639549" cy="545931"/>
      </dsp:txXfrm>
    </dsp:sp>
    <dsp:sp modelId="{B69F6D1D-1265-447D-9B84-794A827FD25F}">
      <dsp:nvSpPr>
        <dsp:cNvPr id="0" name=""/>
        <dsp:cNvSpPr/>
      </dsp:nvSpPr>
      <dsp:spPr>
        <a:xfrm>
          <a:off x="582507" y="1841819"/>
          <a:ext cx="682414" cy="682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02B4BF-8A75-40A1-81D9-1A0FED509491}">
      <dsp:nvSpPr>
        <dsp:cNvPr id="0" name=""/>
        <dsp:cNvSpPr/>
      </dsp:nvSpPr>
      <dsp:spPr>
        <a:xfrm>
          <a:off x="803648" y="2728695"/>
          <a:ext cx="5759615" cy="545931"/>
        </a:xfrm>
        <a:prstGeom prst="rect">
          <a:avLst/>
        </a:prstGeom>
        <a:solidFill>
          <a:srgbClr val="8DC12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333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Brightline</a:t>
          </a:r>
          <a:r>
            <a:rPr lang="en-US" sz="2800" kern="1200" dirty="0"/>
            <a:t> Proposal; FDOT/CFX </a:t>
          </a:r>
        </a:p>
      </dsp:txBody>
      <dsp:txXfrm>
        <a:off x="803648" y="2728695"/>
        <a:ext cx="5759615" cy="545931"/>
      </dsp:txXfrm>
    </dsp:sp>
    <dsp:sp modelId="{4FA209CF-7323-44CE-B84C-2B3582C0BE4B}">
      <dsp:nvSpPr>
        <dsp:cNvPr id="0" name=""/>
        <dsp:cNvSpPr/>
      </dsp:nvSpPr>
      <dsp:spPr>
        <a:xfrm>
          <a:off x="462441" y="2660454"/>
          <a:ext cx="682414" cy="682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4DC8039-FEF2-4D97-830E-59566224CC3F}">
      <dsp:nvSpPr>
        <dsp:cNvPr id="0" name=""/>
        <dsp:cNvSpPr/>
      </dsp:nvSpPr>
      <dsp:spPr>
        <a:xfrm>
          <a:off x="412449" y="3547330"/>
          <a:ext cx="6150814" cy="545931"/>
        </a:xfrm>
        <a:prstGeom prst="rect">
          <a:avLst/>
        </a:prstGeom>
        <a:solidFill>
          <a:srgbClr val="8DC12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333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Convention Center/I-Drive District</a:t>
          </a:r>
        </a:p>
      </dsp:txBody>
      <dsp:txXfrm>
        <a:off x="412449" y="3547330"/>
        <a:ext cx="6150814" cy="545931"/>
      </dsp:txXfrm>
    </dsp:sp>
    <dsp:sp modelId="{48091AC3-CFDB-42E3-BF07-638CD5A10C75}">
      <dsp:nvSpPr>
        <dsp:cNvPr id="0" name=""/>
        <dsp:cNvSpPr/>
      </dsp:nvSpPr>
      <dsp:spPr>
        <a:xfrm>
          <a:off x="71242" y="3479089"/>
          <a:ext cx="682414" cy="682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A0AEE5-22A7-482B-A3B9-8DF8BC8DD46C}">
      <dsp:nvSpPr>
        <dsp:cNvPr id="0" name=""/>
        <dsp:cNvSpPr/>
      </dsp:nvSpPr>
      <dsp:spPr>
        <a:xfrm>
          <a:off x="-5042479" y="-772537"/>
          <a:ext cx="6005178" cy="6005178"/>
        </a:xfrm>
        <a:prstGeom prst="blockArc">
          <a:avLst>
            <a:gd name="adj1" fmla="val 18900000"/>
            <a:gd name="adj2" fmla="val 2700000"/>
            <a:gd name="adj3" fmla="val 36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91BC88-FBE2-4AFD-871C-2186CF5D4573}">
      <dsp:nvSpPr>
        <dsp:cNvPr id="0" name=""/>
        <dsp:cNvSpPr/>
      </dsp:nvSpPr>
      <dsp:spPr>
        <a:xfrm>
          <a:off x="421140" y="278667"/>
          <a:ext cx="6330108" cy="557691"/>
        </a:xfrm>
        <a:prstGeom prst="rect">
          <a:avLst/>
        </a:prstGeom>
        <a:solidFill>
          <a:srgbClr val="3FB4A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667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Board Guidance Needed</a:t>
          </a:r>
        </a:p>
      </dsp:txBody>
      <dsp:txXfrm>
        <a:off x="421140" y="278667"/>
        <a:ext cx="6330108" cy="557691"/>
      </dsp:txXfrm>
    </dsp:sp>
    <dsp:sp modelId="{57A18B19-D3D6-4A4D-966A-50882031F204}">
      <dsp:nvSpPr>
        <dsp:cNvPr id="0" name=""/>
        <dsp:cNvSpPr/>
      </dsp:nvSpPr>
      <dsp:spPr>
        <a:xfrm>
          <a:off x="72583" y="208955"/>
          <a:ext cx="697114" cy="697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8FD1C6-D592-4927-8836-B02A732534CB}">
      <dsp:nvSpPr>
        <dsp:cNvPr id="0" name=""/>
        <dsp:cNvSpPr/>
      </dsp:nvSpPr>
      <dsp:spPr>
        <a:xfrm>
          <a:off x="811514" y="1114936"/>
          <a:ext cx="5930483" cy="557691"/>
        </a:xfrm>
        <a:prstGeom prst="rect">
          <a:avLst/>
        </a:prstGeom>
        <a:solidFill>
          <a:srgbClr val="3FB4A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667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Decision-Making Process</a:t>
          </a:r>
        </a:p>
      </dsp:txBody>
      <dsp:txXfrm>
        <a:off x="811514" y="1114936"/>
        <a:ext cx="5930483" cy="557691"/>
      </dsp:txXfrm>
    </dsp:sp>
    <dsp:sp modelId="{59F33263-1578-426F-B5FB-2C2FE1B36B4C}">
      <dsp:nvSpPr>
        <dsp:cNvPr id="0" name=""/>
        <dsp:cNvSpPr/>
      </dsp:nvSpPr>
      <dsp:spPr>
        <a:xfrm>
          <a:off x="472208" y="1045225"/>
          <a:ext cx="697114" cy="697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A3DAF2-548C-464F-ADA8-F609A19BAFD1}">
      <dsp:nvSpPr>
        <dsp:cNvPr id="0" name=""/>
        <dsp:cNvSpPr/>
      </dsp:nvSpPr>
      <dsp:spPr>
        <a:xfrm>
          <a:off x="943418" y="1951205"/>
          <a:ext cx="5807830" cy="557691"/>
        </a:xfrm>
        <a:prstGeom prst="rect">
          <a:avLst/>
        </a:prstGeom>
        <a:solidFill>
          <a:srgbClr val="3FB4A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667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Research on Funding Agreements</a:t>
          </a:r>
        </a:p>
      </dsp:txBody>
      <dsp:txXfrm>
        <a:off x="943418" y="1951205"/>
        <a:ext cx="5807830" cy="557691"/>
      </dsp:txXfrm>
    </dsp:sp>
    <dsp:sp modelId="{C54F9B67-E0CA-4145-8E3D-5917F939E37E}">
      <dsp:nvSpPr>
        <dsp:cNvPr id="0" name=""/>
        <dsp:cNvSpPr/>
      </dsp:nvSpPr>
      <dsp:spPr>
        <a:xfrm>
          <a:off x="594861" y="1881494"/>
          <a:ext cx="697114" cy="697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2327EB-A816-476E-AFB1-DA096E4D6A50}">
      <dsp:nvSpPr>
        <dsp:cNvPr id="0" name=""/>
        <dsp:cNvSpPr/>
      </dsp:nvSpPr>
      <dsp:spPr>
        <a:xfrm>
          <a:off x="820765" y="2787475"/>
          <a:ext cx="5930483" cy="557691"/>
        </a:xfrm>
        <a:prstGeom prst="rect">
          <a:avLst/>
        </a:prstGeom>
        <a:solidFill>
          <a:srgbClr val="3FB4A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667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Develop Additional Cost Estimates</a:t>
          </a:r>
        </a:p>
      </dsp:txBody>
      <dsp:txXfrm>
        <a:off x="820765" y="2787475"/>
        <a:ext cx="5930483" cy="557691"/>
      </dsp:txXfrm>
    </dsp:sp>
    <dsp:sp modelId="{5B644A55-79C9-4D66-A135-C26E34D65F5E}">
      <dsp:nvSpPr>
        <dsp:cNvPr id="0" name=""/>
        <dsp:cNvSpPr/>
      </dsp:nvSpPr>
      <dsp:spPr>
        <a:xfrm>
          <a:off x="472208" y="2717763"/>
          <a:ext cx="697114" cy="697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D1923-6AF1-4CEE-8CA4-C229A0513A4D}">
      <dsp:nvSpPr>
        <dsp:cNvPr id="0" name=""/>
        <dsp:cNvSpPr/>
      </dsp:nvSpPr>
      <dsp:spPr>
        <a:xfrm>
          <a:off x="421140" y="3623744"/>
          <a:ext cx="6330108" cy="557691"/>
        </a:xfrm>
        <a:prstGeom prst="rect">
          <a:avLst/>
        </a:prstGeom>
        <a:solidFill>
          <a:srgbClr val="3FB4A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667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Board Executive Committee Workshop</a:t>
          </a:r>
        </a:p>
      </dsp:txBody>
      <dsp:txXfrm>
        <a:off x="421140" y="3623744"/>
        <a:ext cx="6330108" cy="557691"/>
      </dsp:txXfrm>
    </dsp:sp>
    <dsp:sp modelId="{AF39D6D1-3B5F-4E2E-828E-6EA268C5451B}">
      <dsp:nvSpPr>
        <dsp:cNvPr id="0" name=""/>
        <dsp:cNvSpPr/>
      </dsp:nvSpPr>
      <dsp:spPr>
        <a:xfrm>
          <a:off x="72583" y="3554033"/>
          <a:ext cx="697114" cy="697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307C4-71A5-43B5-BBEB-39D721E98C5B}" type="datetimeFigureOut">
              <a:rPr lang="en-US" smtClean="0"/>
              <a:pPr/>
              <a:t>9/5/2018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4E2E6-1F12-4E6D-95AF-62F952F0C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76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7CFEC78-9CC6-44D3-B483-72FBE75D14C9}" type="datetimeFigureOut">
              <a:rPr lang="en-US" smtClean="0"/>
              <a:pPr/>
              <a:t>9/5/2018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9C753BC-7C68-4CE8-B5CA-56512D21F9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8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34506-32AD-43A7-89B4-689E2392C1C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056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34506-32AD-43A7-89B4-689E2392C1C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89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753BC-7C68-4CE8-B5CA-56512D21F93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21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753BC-7C68-4CE8-B5CA-56512D21F93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31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872183"/>
            <a:fld id="{3CF799C5-ACB1-4D04-8F3C-2D276A130151}" type="slidenum">
              <a:rPr lang="en-US" smtClean="0">
                <a:latin typeface="Arial" pitchFamily="34" charset="0"/>
              </a:rPr>
              <a:pPr defTabSz="872183"/>
              <a:t>7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893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6003-0B31-4ECC-86B4-CE874CDF001A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81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753BC-7C68-4CE8-B5CA-56512D21F93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57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6003-0B31-4ECC-86B4-CE874CDF001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111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8A94B-60E4-44CC-BF0D-7167CD233E5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56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8865-5FEE-4DCA-9751-51CC1C9DC2D4}" type="datetimeFigureOut">
              <a:rPr lang="en-US" smtClean="0"/>
              <a:pPr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9A3-1F79-4CD8-87AD-EA1D2A553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8865-5FEE-4DCA-9751-51CC1C9DC2D4}" type="datetimeFigureOut">
              <a:rPr lang="en-US" smtClean="0"/>
              <a:pPr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9A3-1F79-4CD8-87AD-EA1D2A553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8865-5FEE-4DCA-9751-51CC1C9DC2D4}" type="datetimeFigureOut">
              <a:rPr lang="en-US" smtClean="0"/>
              <a:pPr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9A3-1F79-4CD8-87AD-EA1D2A553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8865-5FEE-4DCA-9751-51CC1C9DC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9A3-1F79-4CD8-87AD-EA1D2A553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8865-5FEE-4DCA-9751-51CC1C9DC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9A3-1F79-4CD8-87AD-EA1D2A553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8865-5FEE-4DCA-9751-51CC1C9DC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9A3-1F79-4CD8-87AD-EA1D2A553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D012-6BF5-4AF0-9B20-9A2B6B14EA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B334-2F45-4B2B-8A77-D5604C8521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02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D012-6BF5-4AF0-9B20-9A2B6B14EA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B334-2F45-4B2B-8A77-D5604C8521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91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D012-6BF5-4AF0-9B20-9A2B6B14EA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B334-2F45-4B2B-8A77-D5604C8521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644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D012-6BF5-4AF0-9B20-9A2B6B14EA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B334-2F45-4B2B-8A77-D5604C8521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5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D012-6BF5-4AF0-9B20-9A2B6B14EA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B334-2F45-4B2B-8A77-D5604C8521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2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8865-5FEE-4DCA-9751-51CC1C9DC2D4}" type="datetimeFigureOut">
              <a:rPr lang="en-US" smtClean="0"/>
              <a:pPr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9A3-1F79-4CD8-87AD-EA1D2A553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D012-6BF5-4AF0-9B20-9A2B6B14EA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B334-2F45-4B2B-8A77-D5604C8521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820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D012-6BF5-4AF0-9B20-9A2B6B14EA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B334-2F45-4B2B-8A77-D5604C8521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27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D012-6BF5-4AF0-9B20-9A2B6B14EA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B334-2F45-4B2B-8A77-D5604C8521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368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53DF-C55C-48CE-AFF0-207E853321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43A7-01A4-4DDF-AF06-6A9E3CE45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55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8FB8-EC70-4CC8-9EB7-9B897BD59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0F13-2421-4212-B6C9-5CEF77A2EE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74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8FB8-EC70-4CC8-9EB7-9B897BD59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0F13-2421-4212-B6C9-5CEF77A2EE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808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8865-5FEE-4DCA-9751-51CC1C9DC2D4}" type="datetimeFigureOut">
              <a:rPr lang="en-US" smtClean="0"/>
              <a:pPr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9A3-1F79-4CD8-87AD-EA1D2A553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8865-5FEE-4DCA-9751-51CC1C9DC2D4}" type="datetimeFigureOut">
              <a:rPr lang="en-US" smtClean="0"/>
              <a:pPr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9A3-1F79-4CD8-87AD-EA1D2A553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8865-5FEE-4DCA-9751-51CC1C9DC2D4}" type="datetimeFigureOut">
              <a:rPr lang="en-US" smtClean="0"/>
              <a:pPr/>
              <a:t>9/5/2018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9A3-1F79-4CD8-87AD-EA1D2A553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8865-5FEE-4DCA-9751-51CC1C9DC2D4}" type="datetimeFigureOut">
              <a:rPr lang="en-US" smtClean="0"/>
              <a:pPr/>
              <a:t>9/5/2018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9A3-1F79-4CD8-87AD-EA1D2A553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8865-5FEE-4DCA-9751-51CC1C9DC2D4}" type="datetimeFigureOut">
              <a:rPr lang="en-US" smtClean="0"/>
              <a:pPr/>
              <a:t>9/5/2018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9A3-1F79-4CD8-87AD-EA1D2A553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8865-5FEE-4DCA-9751-51CC1C9DC2D4}" type="datetimeFigureOut">
              <a:rPr lang="en-US" smtClean="0"/>
              <a:pPr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9A3-1F79-4CD8-87AD-EA1D2A553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8865-5FEE-4DCA-9751-51CC1C9DC2D4}" type="datetimeFigureOut">
              <a:rPr lang="en-US" smtClean="0"/>
              <a:pPr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9A3-1F79-4CD8-87AD-EA1D2A553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28865-5FEE-4DCA-9751-51CC1C9DC2D4}" type="datetimeFigureOut">
              <a:rPr lang="en-US" smtClean="0"/>
              <a:pPr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2C9A3-1F79-4CD8-87AD-EA1D2A553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8D012-6BF5-4AF0-9B20-9A2B6B14EA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2B334-2F45-4B2B-8A77-D5604C8521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8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8D012-6BF5-4AF0-9B20-9A2B6B14EA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2B334-2F45-4B2B-8A77-D5604C8521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1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8D012-6BF5-4AF0-9B20-9A2B6B14EA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2B334-2F45-4B2B-8A77-D5604C8521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4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C53DF-C55C-48CE-AFF0-207E853321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543A7-01A4-4DDF-AF06-6A9E3CE45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19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98FB8-EC70-4CC8-9EB7-9B897BD59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A0F13-2421-4212-B6C9-5CEF77A2EE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2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28865-5FEE-4DCA-9751-51CC1C9DC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2C9A3-1F79-4CD8-87AD-EA1D2A553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28865-5FEE-4DCA-9751-51CC1C9DC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2C9A3-1F79-4CD8-87AD-EA1D2A553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28865-5FEE-4DCA-9751-51CC1C9DC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2C9A3-1F79-4CD8-87AD-EA1D2A553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8D012-6BF5-4AF0-9B20-9A2B6B14EA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2B334-2F45-4B2B-8A77-D5604C8521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20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8D012-6BF5-4AF0-9B20-9A2B6B14EA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2B334-2F45-4B2B-8A77-D5604C8521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5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8D012-6BF5-4AF0-9B20-9A2B6B14EA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2B334-2F45-4B2B-8A77-D5604C8521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19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8D012-6BF5-4AF0-9B20-9A2B6B14EA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2B334-2F45-4B2B-8A77-D5604C8521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3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8D012-6BF5-4AF0-9B20-9A2B6B14EA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2B334-2F45-4B2B-8A77-D5604C8521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7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4800" y="506624"/>
            <a:ext cx="8534400" cy="1470025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4B7"/>
                </a:solidFill>
                <a:latin typeface="Rockwell" panose="02060603020205020403" pitchFamily="18" charset="0"/>
              </a:rPr>
              <a:t>Transit</a:t>
            </a:r>
            <a:br>
              <a:rPr lang="en-US" sz="4800" dirty="0">
                <a:solidFill>
                  <a:srgbClr val="0074B7"/>
                </a:solidFill>
                <a:latin typeface="Rockwell" panose="02060603020205020403" pitchFamily="18" charset="0"/>
              </a:rPr>
            </a:br>
            <a:r>
              <a:rPr lang="en-US" sz="4800" dirty="0">
                <a:solidFill>
                  <a:srgbClr val="0074B7"/>
                </a:solidFill>
                <a:latin typeface="Rockwell" panose="02060603020205020403" pitchFamily="18" charset="0"/>
              </a:rPr>
              <a:t>Challenges &amp; Opportunities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2914140"/>
            <a:ext cx="6400800" cy="10668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0"/>
              </a:rPr>
              <a:t>Gary Huttmann, AICP</a:t>
            </a: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0"/>
              </a:rPr>
              <a:t>Executive Director</a:t>
            </a:r>
          </a:p>
          <a:p>
            <a:pPr>
              <a:spcBef>
                <a:spcPts val="0"/>
              </a:spcBef>
            </a:pP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0"/>
              </a:rPr>
              <a:t>MetroPlan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0"/>
              </a:rPr>
              <a:t> Orlando</a:t>
            </a:r>
          </a:p>
        </p:txBody>
      </p:sp>
    </p:spTree>
    <p:extLst>
      <p:ext uri="{BB962C8B-B14F-4D97-AF65-F5344CB8AC3E}">
        <p14:creationId xmlns:p14="http://schemas.microsoft.com/office/powerpoint/2010/main" val="2173403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960438"/>
            <a:ext cx="2514600" cy="1782762"/>
          </a:xfrm>
        </p:spPr>
        <p:txBody>
          <a:bodyPr>
            <a:noAutofit/>
          </a:bodyPr>
          <a:lstStyle/>
          <a:p>
            <a:r>
              <a:rPr lang="en-US" sz="4200" dirty="0"/>
              <a:t>2040</a:t>
            </a:r>
            <a:br>
              <a:rPr lang="en-US" sz="4200" dirty="0"/>
            </a:br>
            <a:r>
              <a:rPr lang="en-US" sz="4200" dirty="0"/>
              <a:t>Transit</a:t>
            </a:r>
            <a:br>
              <a:rPr lang="en-US" sz="4200" dirty="0"/>
            </a:br>
            <a:r>
              <a:rPr lang="en-US" sz="4200" dirty="0"/>
              <a:t>Blueprint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" y="3352800"/>
            <a:ext cx="26883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Trebuchet MS" pitchFamily="34" charset="0"/>
              </a:rPr>
              <a:t>Identifying </a:t>
            </a:r>
          </a:p>
          <a:p>
            <a:pPr algn="ctr"/>
            <a:r>
              <a:rPr lang="en-US" sz="2600" dirty="0">
                <a:latin typeface="Trebuchet MS" pitchFamily="34" charset="0"/>
              </a:rPr>
              <a:t>and </a:t>
            </a:r>
          </a:p>
          <a:p>
            <a:pPr algn="ctr"/>
            <a:r>
              <a:rPr lang="en-US" sz="2600" dirty="0">
                <a:latin typeface="Trebuchet MS" pitchFamily="34" charset="0"/>
              </a:rPr>
              <a:t>Preserving </a:t>
            </a:r>
          </a:p>
          <a:p>
            <a:pPr algn="ctr"/>
            <a:r>
              <a:rPr lang="en-US" sz="2600" dirty="0">
                <a:latin typeface="Trebuchet MS" pitchFamily="34" charset="0"/>
              </a:rPr>
              <a:t>Transit Corridors </a:t>
            </a:r>
          </a:p>
        </p:txBody>
      </p:sp>
      <p:pic>
        <p:nvPicPr>
          <p:cNvPr id="1026" name="Picture 2" descr="P:\Transportation\2040 Plan\2040 Deliverables\Adoption Packet\FINAL\2040TransitBluePrint_ltr_20140522.jpg"/>
          <p:cNvPicPr>
            <a:picLocks noChangeAspect="1" noChangeArrowheads="1"/>
          </p:cNvPicPr>
          <p:nvPr/>
        </p:nvPicPr>
        <p:blipFill>
          <a:blip r:embed="rId3" cstate="print"/>
          <a:srcRect l="4187" t="6818" r="2676" b="12879"/>
          <a:stretch>
            <a:fillRect/>
          </a:stretch>
        </p:blipFill>
        <p:spPr bwMode="auto">
          <a:xfrm>
            <a:off x="2997676" y="-1"/>
            <a:ext cx="614632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Trebuchet MS" pitchFamily="34" charset="0"/>
              </a:rPr>
              <a:t>Cost Feasible </a:t>
            </a:r>
            <a:br>
              <a:rPr lang="en-US" sz="4000" b="1" dirty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Trebuchet MS" pitchFamily="34" charset="0"/>
              </a:rPr>
              <a:t>Regional Transit Projects</a:t>
            </a:r>
            <a:endParaRPr lang="en-US" sz="2900" b="1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179637"/>
            <a:ext cx="4191000" cy="4525963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SunRail Ph.1 &amp; 2       (Deland to Poinciana)</a:t>
            </a:r>
          </a:p>
          <a:p>
            <a:pPr lvl="1"/>
            <a:r>
              <a:rPr lang="en-US" sz="2200" dirty="0"/>
              <a:t>Includes Feeder Bus Service</a:t>
            </a:r>
          </a:p>
          <a:p>
            <a:r>
              <a:rPr lang="en-US" sz="2600" dirty="0"/>
              <a:t>SunRail Ph. 3 (Meadow Woods Station to OIA)</a:t>
            </a:r>
          </a:p>
          <a:p>
            <a:r>
              <a:rPr lang="en-US" sz="2600" dirty="0"/>
              <a:t>LYMMO</a:t>
            </a:r>
          </a:p>
          <a:p>
            <a:pPr lvl="1"/>
            <a:r>
              <a:rPr lang="en-US" sz="2200" dirty="0"/>
              <a:t>N/S Extension (Orange)</a:t>
            </a:r>
          </a:p>
          <a:p>
            <a:pPr lvl="1"/>
            <a:r>
              <a:rPr lang="en-US" sz="2200" dirty="0"/>
              <a:t>E/W Extension (Grapefruit)</a:t>
            </a:r>
          </a:p>
          <a:p>
            <a:pPr lvl="1"/>
            <a:r>
              <a:rPr lang="en-US" sz="2200" dirty="0" err="1"/>
              <a:t>Parramore</a:t>
            </a:r>
            <a:r>
              <a:rPr lang="en-US" sz="2200" dirty="0"/>
              <a:t> Extension (Lime)</a:t>
            </a:r>
          </a:p>
          <a:p>
            <a:pPr lvl="1"/>
            <a:endParaRPr lang="en-US" sz="2200" dirty="0"/>
          </a:p>
          <a:p>
            <a:endParaRPr lang="en-US" sz="2600" dirty="0"/>
          </a:p>
          <a:p>
            <a:endParaRPr lang="en-US" sz="2000" dirty="0"/>
          </a:p>
          <a:p>
            <a:pPr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79637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OIA Refresh AA Corridor</a:t>
            </a:r>
          </a:p>
          <a:p>
            <a:r>
              <a:rPr lang="en-US" sz="2600" dirty="0"/>
              <a:t>US 192 Bus Rapid Transit</a:t>
            </a:r>
          </a:p>
          <a:p>
            <a:r>
              <a:rPr lang="en-US" sz="2600" dirty="0"/>
              <a:t>US 441 AA Corridor</a:t>
            </a:r>
          </a:p>
          <a:p>
            <a:r>
              <a:rPr lang="en-US" sz="2600" dirty="0"/>
              <a:t>Kissimmee Circulator</a:t>
            </a:r>
          </a:p>
          <a:p>
            <a:r>
              <a:rPr lang="en-US" sz="2600" dirty="0"/>
              <a:t>Improvements to LYNX existing system</a:t>
            </a:r>
          </a:p>
          <a:p>
            <a:r>
              <a:rPr lang="en-US" sz="2600" dirty="0"/>
              <a:t>Private Investment</a:t>
            </a:r>
          </a:p>
          <a:p>
            <a:pPr lvl="1"/>
            <a:r>
              <a:rPr lang="en-US" sz="2200" dirty="0"/>
              <a:t>All Aboard Florida </a:t>
            </a:r>
          </a:p>
          <a:p>
            <a:pPr lvl="1"/>
            <a:r>
              <a:rPr lang="en-US" sz="2200" dirty="0"/>
              <a:t>American Maglev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72000"/>
            <a:ext cx="457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648200" y="1501438"/>
            <a:ext cx="43434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rebuchet MS" pitchFamily="34" charset="0"/>
              </a:rPr>
              <a:t>Orlando </a:t>
            </a:r>
          </a:p>
          <a:p>
            <a:pPr algn="ctr"/>
            <a:r>
              <a:rPr lang="en-US" sz="4000" b="1" dirty="0">
                <a:latin typeface="Trebuchet MS" pitchFamily="34" charset="0"/>
              </a:rPr>
              <a:t>International </a:t>
            </a:r>
          </a:p>
          <a:p>
            <a:pPr algn="ctr"/>
            <a:r>
              <a:rPr lang="en-US" sz="4000" b="1" dirty="0">
                <a:latin typeface="Trebuchet MS" pitchFamily="34" charset="0"/>
              </a:rPr>
              <a:t>Airport</a:t>
            </a:r>
          </a:p>
          <a:p>
            <a:pPr algn="ctr"/>
            <a:endParaRPr lang="en-US" sz="3200" b="1" dirty="0">
              <a:latin typeface="Trebuchet MS" pitchFamily="34" charset="0"/>
            </a:endParaRPr>
          </a:p>
          <a:p>
            <a:pPr algn="ctr"/>
            <a:r>
              <a:rPr lang="en-US" sz="3200" b="1" dirty="0">
                <a:latin typeface="Trebuchet MS" pitchFamily="34" charset="0"/>
              </a:rPr>
              <a:t>Intermodal Transportation Facility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8511"/>
          <a:stretch>
            <a:fillRect/>
          </a:stretch>
        </p:blipFill>
        <p:spPr bwMode="auto">
          <a:xfrm>
            <a:off x="0" y="2286000"/>
            <a:ext cx="4572000" cy="2498651"/>
          </a:xfrm>
          <a:prstGeom prst="rect">
            <a:avLst/>
          </a:prstGeom>
          <a:noFill/>
          <a:ln w="88900" cap="sq">
            <a:noFill/>
            <a:miter lim="800000"/>
          </a:ln>
          <a:effectLst/>
        </p:spPr>
      </p:pic>
    </p:spTree>
  </p:cSld>
  <p:clrMapOvr>
    <a:masterClrMapping/>
  </p:clrMapOvr>
  <p:transition advTm="12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8454" y="304800"/>
            <a:ext cx="4110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latin typeface="Rockwell" panose="02060603020205020403" pitchFamily="18" charset="0"/>
              </a:rPr>
              <a:t>Why?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25639738"/>
              </p:ext>
            </p:extLst>
          </p:nvPr>
        </p:nvGraphicFramePr>
        <p:xfrm>
          <a:off x="708454" y="1795850"/>
          <a:ext cx="7628238" cy="4423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19498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4" t="29757" r="13029" b="6703"/>
          <a:stretch/>
        </p:blipFill>
        <p:spPr>
          <a:xfrm>
            <a:off x="667265" y="1169774"/>
            <a:ext cx="7809470" cy="4276406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2973" y="354227"/>
            <a:ext cx="8938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75D"/>
                </a:solidFill>
                <a:latin typeface="Rockwell" panose="02060603020205020403" pitchFamily="18" charset="0"/>
              </a:rPr>
              <a:t>Automated People Mover at OIA Intermodal Terminal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44497" y="5460304"/>
            <a:ext cx="16722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Franklin Gothic Book" panose="020B0503020102020204" pitchFamily="34" charset="0"/>
              </a:rPr>
              <a:t>COURTESY OF JOE BROOKS</a:t>
            </a:r>
          </a:p>
        </p:txBody>
      </p:sp>
    </p:spTree>
    <p:extLst>
      <p:ext uri="{BB962C8B-B14F-4D97-AF65-F5344CB8AC3E}">
        <p14:creationId xmlns:p14="http://schemas.microsoft.com/office/powerpoint/2010/main" val="1833226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29883" r="23194" b="14442"/>
          <a:stretch/>
        </p:blipFill>
        <p:spPr>
          <a:xfrm>
            <a:off x="285475" y="1112105"/>
            <a:ext cx="8573049" cy="4481385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69557" y="263610"/>
            <a:ext cx="8204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75D"/>
                </a:solidFill>
                <a:latin typeface="Rockwell" panose="02060603020205020403" pitchFamily="18" charset="0"/>
              </a:rPr>
              <a:t>Rail Platforms at OIA’s Intermodal Terminal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64037" y="5610989"/>
            <a:ext cx="12686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Franklin Gothic Book" panose="020B0503020102020204" pitchFamily="34" charset="0"/>
              </a:rPr>
              <a:t>COURTESY OF GOAA</a:t>
            </a:r>
          </a:p>
        </p:txBody>
      </p:sp>
    </p:spTree>
    <p:extLst>
      <p:ext uri="{BB962C8B-B14F-4D97-AF65-F5344CB8AC3E}">
        <p14:creationId xmlns:p14="http://schemas.microsoft.com/office/powerpoint/2010/main" val="914800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038" y="280086"/>
            <a:ext cx="64419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white"/>
                </a:solidFill>
                <a:latin typeface="Rockwell" panose="02060603020205020403" pitchFamily="18" charset="0"/>
              </a:rPr>
              <a:t>SunRail</a:t>
            </a:r>
            <a:r>
              <a:rPr lang="en-US" sz="4400" dirty="0">
                <a:solidFill>
                  <a:prstClr val="white"/>
                </a:solidFill>
                <a:latin typeface="Rockwell" panose="02060603020205020403" pitchFamily="18" charset="0"/>
              </a:rPr>
              <a:t> Phase 3 PD&amp;E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4273" y="1696995"/>
            <a:ext cx="5890054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75D"/>
                </a:solidFill>
                <a:latin typeface="Franklin Gothic Book" panose="020B0503020102020204" pitchFamily="34" charset="0"/>
              </a:rPr>
              <a:t>Study Highlights</a:t>
            </a:r>
          </a:p>
          <a:p>
            <a:endParaRPr lang="en-US" sz="3200" b="1" dirty="0">
              <a:solidFill>
                <a:srgbClr val="00275D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275D"/>
                </a:solidFill>
                <a:latin typeface="Franklin Gothic Book" panose="020B0503020102020204" pitchFamily="34" charset="0"/>
              </a:rPr>
              <a:t>Completed 2016; finalized May 2018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275D"/>
                </a:solidFill>
                <a:latin typeface="Franklin Gothic Book" panose="020B0503020102020204" pitchFamily="34" charset="0"/>
              </a:rPr>
              <a:t>Studied options using OUC spur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 err="1">
                <a:solidFill>
                  <a:srgbClr val="00275D"/>
                </a:solidFill>
                <a:latin typeface="Franklin Gothic Book" panose="020B0503020102020204" pitchFamily="34" charset="0"/>
              </a:rPr>
              <a:t>SunRail</a:t>
            </a:r>
            <a:r>
              <a:rPr lang="en-US" sz="2900" dirty="0">
                <a:solidFill>
                  <a:srgbClr val="00275D"/>
                </a:solidFill>
                <a:latin typeface="Franklin Gothic Book" panose="020B0503020102020204" pitchFamily="34" charset="0"/>
              </a:rPr>
              <a:t> shuttle recommended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275D"/>
                </a:solidFill>
                <a:latin typeface="Franklin Gothic Book" panose="020B0503020102020204" pitchFamily="34" charset="0"/>
              </a:rPr>
              <a:t>2,500 daily </a:t>
            </a:r>
            <a:r>
              <a:rPr lang="en-US" sz="2900" dirty="0" err="1">
                <a:solidFill>
                  <a:srgbClr val="00275D"/>
                </a:solidFill>
                <a:latin typeface="Franklin Gothic Book" panose="020B0503020102020204" pitchFamily="34" charset="0"/>
              </a:rPr>
              <a:t>boardings</a:t>
            </a:r>
            <a:r>
              <a:rPr lang="en-US" sz="2900" dirty="0">
                <a:solidFill>
                  <a:srgbClr val="00275D"/>
                </a:solidFill>
                <a:latin typeface="Franklin Gothic Book" panose="020B0503020102020204" pitchFamily="34" charset="0"/>
              </a:rPr>
              <a:t> (2020)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275D"/>
                </a:solidFill>
                <a:latin typeface="Franklin Gothic Book" panose="020B0503020102020204" pitchFamily="34" charset="0"/>
              </a:rPr>
              <a:t>Capital cost of $257 million (2015)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013" y="2969855"/>
            <a:ext cx="2279285" cy="197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95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972" y="0"/>
            <a:ext cx="954997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18866" y="2262998"/>
            <a:ext cx="12824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Orlando</a:t>
            </a:r>
          </a:p>
          <a:p>
            <a:pPr algn="ctr"/>
            <a:r>
              <a:rPr lang="en-US" sz="160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International</a:t>
            </a:r>
          </a:p>
          <a:p>
            <a:pPr algn="ctr"/>
            <a:r>
              <a:rPr lang="en-US" sz="160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Airport</a:t>
            </a: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3636333" y="3407734"/>
            <a:ext cx="137160" cy="137160"/>
          </a:xfrm>
          <a:prstGeom prst="ellipse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5060" y="761421"/>
            <a:ext cx="1553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OUC -- Curtis Stanton</a:t>
            </a:r>
          </a:p>
          <a:p>
            <a:pPr algn="ctr"/>
            <a:r>
              <a:rPr lang="en-US" sz="120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Energy Plant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84182" y="3210218"/>
            <a:ext cx="1003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Intermodal</a:t>
            </a:r>
          </a:p>
          <a:p>
            <a:r>
              <a:rPr lang="en-US" sz="140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Center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9102" y="5489129"/>
            <a:ext cx="1457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Osceola Parkway</a:t>
            </a:r>
          </a:p>
          <a:p>
            <a:r>
              <a:rPr lang="en-US" sz="140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Station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67642" y="4038292"/>
            <a:ext cx="1377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Meadow Woods</a:t>
            </a:r>
          </a:p>
          <a:p>
            <a:r>
              <a:rPr lang="en-US" sz="140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Station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2260" y="1855986"/>
            <a:ext cx="1418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Sand Lake Road</a:t>
            </a:r>
          </a:p>
          <a:p>
            <a:r>
              <a:rPr lang="en-US" sz="140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Station</a:t>
            </a:r>
          </a:p>
        </p:txBody>
      </p:sp>
    </p:spTree>
    <p:extLst>
      <p:ext uri="{BB962C8B-B14F-4D97-AF65-F5344CB8AC3E}">
        <p14:creationId xmlns:p14="http://schemas.microsoft.com/office/powerpoint/2010/main" val="674199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703" y="222422"/>
            <a:ext cx="5717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  <a:latin typeface="Rockwell" panose="02060603020205020403" pitchFamily="18" charset="0"/>
              </a:rPr>
              <a:t>Considerations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17293050"/>
              </p:ext>
            </p:extLst>
          </p:nvPr>
        </p:nvGraphicFramePr>
        <p:xfrm>
          <a:off x="1136822" y="1878227"/>
          <a:ext cx="6623221" cy="4366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93338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68997037"/>
              </p:ext>
            </p:extLst>
          </p:nvPr>
        </p:nvGraphicFramePr>
        <p:xfrm>
          <a:off x="1103870" y="1742988"/>
          <a:ext cx="6812692" cy="4460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1276" y="205946"/>
            <a:ext cx="5906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  <a:latin typeface="Rockwell" panose="02060603020205020403" pitchFamily="18" charset="0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574712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36" y="691978"/>
            <a:ext cx="4333103" cy="4464908"/>
          </a:xfrm>
        </p:spPr>
        <p:txBody>
          <a:bodyPr>
            <a:noAutofit/>
          </a:bodyPr>
          <a:lstStyle/>
          <a:p>
            <a:pPr algn="l"/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0"/>
              </a:rPr>
              <a:t>MetroPlan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0"/>
              </a:rPr>
              <a:t> Orlando Overview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0"/>
              </a:rPr>
            </a:br>
            <a:br>
              <a:rPr lang="en-US" sz="28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0"/>
              </a:rPr>
            </a:b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0"/>
              </a:rPr>
              <a:t>Top Transit Challenges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0"/>
              </a:rPr>
            </a:br>
            <a:br>
              <a:rPr lang="en-US" sz="28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0"/>
              </a:rPr>
            </a:b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0"/>
              </a:rPr>
              <a:t>Serving OIA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7308" y="403654"/>
            <a:ext cx="752938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white"/>
                </a:solidFill>
                <a:latin typeface="Rockwell" panose="02060603020205020403" pitchFamily="18" charset="0"/>
              </a:rPr>
              <a:t>Thank You!</a:t>
            </a:r>
          </a:p>
          <a:p>
            <a:pPr algn="ctr"/>
            <a:endParaRPr lang="en-US" sz="4000" dirty="0">
              <a:solidFill>
                <a:prstClr val="white"/>
              </a:solidFill>
              <a:latin typeface="Rockwell" panose="02060603020205020403" pitchFamily="18" charset="0"/>
            </a:endParaRPr>
          </a:p>
          <a:p>
            <a:pPr algn="ctr"/>
            <a:r>
              <a:rPr lang="en-US" sz="4000" dirty="0">
                <a:solidFill>
                  <a:prstClr val="white"/>
                </a:solidFill>
                <a:latin typeface="Rockwell" panose="02060603020205020403" pitchFamily="18" charset="0"/>
              </a:rPr>
              <a:t>Questions/Comments</a:t>
            </a:r>
          </a:p>
        </p:txBody>
      </p:sp>
    </p:spTree>
    <p:extLst>
      <p:ext uri="{BB962C8B-B14F-4D97-AF65-F5344CB8AC3E}">
        <p14:creationId xmlns:p14="http://schemas.microsoft.com/office/powerpoint/2010/main" val="1648682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16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0"/>
              </a:rPr>
              <a:t>MetroPlan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0"/>
              </a:rPr>
              <a:t> Orlando Overview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442352"/>
            <a:ext cx="4114800" cy="2057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74" y="1442352"/>
            <a:ext cx="4114800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74" y="3888709"/>
            <a:ext cx="4114800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3657600"/>
            <a:ext cx="4114800" cy="2057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3810000"/>
            <a:ext cx="1676400" cy="797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3657600"/>
            <a:ext cx="16002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C4346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247630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164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0"/>
              </a:rPr>
              <a:t>MetroPlan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0"/>
              </a:rPr>
              <a:t> Orlando Overview</a:t>
            </a:r>
          </a:p>
        </p:txBody>
      </p:sp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583498"/>
              </p:ext>
            </p:extLst>
          </p:nvPr>
        </p:nvGraphicFramePr>
        <p:xfrm>
          <a:off x="160867" y="1329266"/>
          <a:ext cx="8822267" cy="4512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08039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5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Top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64" y="180340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SunRail</a:t>
            </a:r>
            <a:endParaRPr lang="en-US" dirty="0"/>
          </a:p>
          <a:p>
            <a:pPr lvl="1"/>
            <a:r>
              <a:rPr lang="en-US" dirty="0"/>
              <a:t>Phase II North</a:t>
            </a:r>
          </a:p>
          <a:p>
            <a:pPr lvl="1"/>
            <a:r>
              <a:rPr lang="en-US" dirty="0"/>
              <a:t>Connectivity</a:t>
            </a:r>
          </a:p>
          <a:p>
            <a:pPr lvl="1"/>
            <a:r>
              <a:rPr lang="en-US" dirty="0"/>
              <a:t>Phase III</a:t>
            </a:r>
          </a:p>
          <a:p>
            <a:pPr lvl="1"/>
            <a:r>
              <a:rPr lang="en-US" dirty="0"/>
              <a:t>Beyond Phase III</a:t>
            </a:r>
          </a:p>
          <a:p>
            <a:pPr lvl="1"/>
            <a:r>
              <a:rPr lang="en-US" dirty="0"/>
              <a:t>Transfer of responsibility</a:t>
            </a:r>
            <a:br>
              <a:rPr lang="en-US" dirty="0"/>
            </a:br>
            <a:r>
              <a:rPr lang="en-US" dirty="0"/>
              <a:t>in 2021</a:t>
            </a:r>
          </a:p>
          <a:p>
            <a:endParaRPr lang="en-US" dirty="0"/>
          </a:p>
          <a:p>
            <a:r>
              <a:rPr lang="en-US" dirty="0"/>
              <a:t>Putting more emphasis on transit solutions</a:t>
            </a:r>
          </a:p>
        </p:txBody>
      </p:sp>
      <p:pic>
        <p:nvPicPr>
          <p:cNvPr id="4" name="Picture 6" descr="H:\Static Data\Rail Program\CRT\EA\Photos\Lake Eola 11-2-3-13\Social_Media_sized\Eola49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" r="18293"/>
          <a:stretch/>
        </p:blipFill>
        <p:spPr bwMode="auto">
          <a:xfrm>
            <a:off x="4893732" y="1794935"/>
            <a:ext cx="4250267" cy="366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5556" y="5121131"/>
            <a:ext cx="29684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prstClr val="white"/>
                </a:solidFill>
                <a:latin typeface="Arial Narrow" panose="020B0606020202030204" pitchFamily="34" charset="0"/>
              </a:rPr>
              <a:t>Photo credit: </a:t>
            </a:r>
            <a:r>
              <a:rPr lang="en-US" sz="1050" dirty="0" err="1">
                <a:solidFill>
                  <a:prstClr val="white"/>
                </a:solidFill>
                <a:latin typeface="Arial Narrow" panose="020B0606020202030204" pitchFamily="34" charset="0"/>
              </a:rPr>
              <a:t>SunRail</a:t>
            </a:r>
            <a:r>
              <a:rPr lang="en-US" sz="1050" dirty="0">
                <a:solidFill>
                  <a:prstClr val="white"/>
                </a:solidFill>
                <a:latin typeface="Arial Narrow" panose="020B0606020202030204" pitchFamily="34" charset="0"/>
              </a:rPr>
              <a:t>/</a:t>
            </a:r>
            <a:r>
              <a:rPr lang="en-US" sz="1050" dirty="0" err="1">
                <a:solidFill>
                  <a:prstClr val="white"/>
                </a:solidFill>
                <a:latin typeface="Arial Narrow" panose="020B0606020202030204" pitchFamily="34" charset="0"/>
              </a:rPr>
              <a:t>FDOT</a:t>
            </a:r>
            <a:endParaRPr lang="en-US" sz="105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285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neybag_MP900385310.JPG"/>
          <p:cNvPicPr>
            <a:picLocks noChangeAspect="1"/>
          </p:cNvPicPr>
          <p:nvPr/>
        </p:nvPicPr>
        <p:blipFill>
          <a:blip r:embed="rId3" cstate="print"/>
          <a:srcRect r="476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905000"/>
            <a:ext cx="9144000" cy="1219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2040 Financial Resources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300" i="1" dirty="0">
                <a:solidFill>
                  <a:schemeClr val="bg1"/>
                </a:solidFill>
              </a:rPr>
              <a:t>Funding the Plan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6868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700" b="1" dirty="0">
                <a:latin typeface="Trebuchet MS" pitchFamily="34" charset="0"/>
              </a:rPr>
              <a:t>2040 LRTP Revenues</a:t>
            </a:r>
            <a:br>
              <a:rPr lang="en-US" b="1" dirty="0">
                <a:latin typeface="Trebuchet MS" pitchFamily="34" charset="0"/>
              </a:rPr>
            </a:br>
            <a:r>
              <a:rPr lang="en-US" sz="3300" b="1" i="1" dirty="0">
                <a:latin typeface="Trebuchet MS" pitchFamily="34" charset="0"/>
              </a:rPr>
              <a:t>2019-2040 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4294967295"/>
          </p:nvPr>
        </p:nvGraphicFramePr>
        <p:xfrm>
          <a:off x="0" y="1447801"/>
          <a:ext cx="9144001" cy="5406397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2757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4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22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79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rebuchet MS" pitchFamily="34" charset="0"/>
                        </a:rPr>
                        <a:t>Agency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rebuchet MS" pitchFamily="34" charset="0"/>
                        </a:rPr>
                        <a:t>State/Federal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rebuchet MS" pitchFamily="34" charset="0"/>
                        </a:rPr>
                        <a:t>Local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rebuchet MS" pitchFamily="34" charset="0"/>
                        </a:rPr>
                        <a:t>Total</a:t>
                      </a: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0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rebuchet MS" pitchFamily="34" charset="0"/>
                        </a:rPr>
                        <a:t>MetroPlan Orlando</a:t>
                      </a:r>
                      <a:endParaRPr lang="en-US" sz="1800" i="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itchFamily="34" charset="0"/>
                        </a:rPr>
                        <a:t>$542 M</a:t>
                      </a:r>
                      <a:endParaRPr lang="en-US" sz="1800" i="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itchFamily="34" charset="0"/>
                        </a:rPr>
                        <a:t>n/a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itchFamily="34" charset="0"/>
                        </a:rPr>
                        <a:t>$542 M</a:t>
                      </a:r>
                      <a:endParaRPr lang="en-US" sz="1800" i="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039"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SIS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$1,986 M 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n/a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$1,986 M</a:t>
                      </a: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0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rebuchet MS" pitchFamily="34" charset="0"/>
                        </a:rPr>
                        <a:t>SunRail</a:t>
                      </a:r>
                      <a:endParaRPr lang="en-US" sz="1800" i="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itchFamily="34" charset="0"/>
                        </a:rPr>
                        <a:t>$338 M</a:t>
                      </a:r>
                      <a:endParaRPr lang="en-US" sz="1800" i="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itchFamily="34" charset="0"/>
                        </a:rPr>
                        <a:t>$460 M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itchFamily="34" charset="0"/>
                        </a:rPr>
                        <a:t>$798 M</a:t>
                      </a:r>
                      <a:endParaRPr lang="en-US" sz="1800" i="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0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rebuchet MS" pitchFamily="34" charset="0"/>
                        </a:rPr>
                        <a:t>LYNX</a:t>
                      </a:r>
                      <a:endParaRPr lang="en-US" sz="18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itchFamily="34" charset="0"/>
                        </a:rPr>
                        <a:t>$1,117 M</a:t>
                      </a:r>
                      <a:endParaRPr lang="en-US" sz="18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itchFamily="34" charset="0"/>
                        </a:rPr>
                        <a:t>$1,461 M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itchFamily="34" charset="0"/>
                        </a:rPr>
                        <a:t>$2,578 M</a:t>
                      </a:r>
                      <a:endParaRPr lang="en-US" sz="18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0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rebuchet MS" pitchFamily="34" charset="0"/>
                        </a:rPr>
                        <a:t>Orange County</a:t>
                      </a:r>
                      <a:endParaRPr lang="en-US" sz="18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itchFamily="34" charset="0"/>
                        </a:rPr>
                        <a:t>$1,006 M</a:t>
                      </a:r>
                      <a:endParaRPr lang="en-US" sz="18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itchFamily="34" charset="0"/>
                        </a:rPr>
                        <a:t>$1,967 M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itchFamily="34" charset="0"/>
                        </a:rPr>
                        <a:t>$2,973 M</a:t>
                      </a:r>
                      <a:endParaRPr lang="en-US" sz="18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0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rebuchet MS" pitchFamily="34" charset="0"/>
                        </a:rPr>
                        <a:t>Osceola County</a:t>
                      </a:r>
                      <a:endParaRPr lang="en-US" sz="18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itchFamily="34" charset="0"/>
                        </a:rPr>
                        <a:t>$249 M</a:t>
                      </a:r>
                      <a:endParaRPr lang="en-US" sz="18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itchFamily="34" charset="0"/>
                        </a:rPr>
                        <a:t>$4,549 M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itchFamily="34" charset="0"/>
                        </a:rPr>
                        <a:t>$4,798</a:t>
                      </a:r>
                      <a:r>
                        <a:rPr lang="en-US" sz="1800" baseline="0" dirty="0">
                          <a:latin typeface="Trebuchet MS" pitchFamily="34" charset="0"/>
                        </a:rPr>
                        <a:t> M</a:t>
                      </a:r>
                      <a:endParaRPr lang="en-US" sz="18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0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rebuchet MS" pitchFamily="34" charset="0"/>
                        </a:rPr>
                        <a:t>Seminole</a:t>
                      </a:r>
                      <a:r>
                        <a:rPr lang="en-US" sz="1800" baseline="0" dirty="0">
                          <a:latin typeface="Trebuchet MS" pitchFamily="34" charset="0"/>
                        </a:rPr>
                        <a:t> County</a:t>
                      </a:r>
                      <a:endParaRPr lang="en-US" sz="18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itchFamily="34" charset="0"/>
                        </a:rPr>
                        <a:t>$337 M</a:t>
                      </a:r>
                      <a:endParaRPr lang="en-US" sz="18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itchFamily="34" charset="0"/>
                        </a:rPr>
                        <a:t>$787 M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itchFamily="34" charset="0"/>
                        </a:rPr>
                        <a:t>$1,124 M</a:t>
                      </a:r>
                      <a:endParaRPr lang="en-US" sz="18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70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rebuchet MS" pitchFamily="34" charset="0"/>
                        </a:rPr>
                        <a:t>City of Orlando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rebuchet MS" pitchFamily="34" charset="0"/>
                        </a:rPr>
                        <a:t>n/a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rebuchet MS" pitchFamily="34" charset="0"/>
                        </a:rPr>
                        <a:t>$250 M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rebuchet MS" pitchFamily="34" charset="0"/>
                        </a:rPr>
                        <a:t>$250 M</a:t>
                      </a: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70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rebuchet MS" pitchFamily="34" charset="0"/>
                        </a:rPr>
                        <a:t>Trans. Alternatives</a:t>
                      </a:r>
                      <a:endParaRPr lang="en-US" sz="18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itchFamily="34" charset="0"/>
                        </a:rPr>
                        <a:t>$53 M</a:t>
                      </a:r>
                      <a:endParaRPr lang="en-US" sz="18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itchFamily="34" charset="0"/>
                        </a:rPr>
                        <a:t>n/a</a:t>
                      </a:r>
                      <a:endParaRPr lang="en-US" sz="18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itchFamily="34" charset="0"/>
                        </a:rPr>
                        <a:t>$53 M</a:t>
                      </a:r>
                      <a:endParaRPr lang="en-US" sz="18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4511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rebuchet MS" pitchFamily="34" charset="0"/>
                        </a:rPr>
                        <a:t>TOTAL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rebuchet MS" pitchFamily="34" charset="0"/>
                        </a:rPr>
                        <a:t>$5.6 BILLION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rebuchet MS" pitchFamily="34" charset="0"/>
                        </a:rPr>
                        <a:t>$9.5 BILLION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rebuchet MS" pitchFamily="34" charset="0"/>
                        </a:rPr>
                        <a:t>$15.1 BILLION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6461" name="TextBox 2"/>
          <p:cNvSpPr txBox="1">
            <a:spLocks noChangeArrowheads="1"/>
          </p:cNvSpPr>
          <p:nvPr/>
        </p:nvSpPr>
        <p:spPr bwMode="auto">
          <a:xfrm>
            <a:off x="7010400" y="163513"/>
            <a:ext cx="2057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i="1">
                <a:solidFill>
                  <a:schemeClr val="bg1"/>
                </a:solidFill>
                <a:latin typeface="Trebuchet MS" pitchFamily="34" charset="0"/>
              </a:rPr>
              <a:t>Table A-14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Transit</a:t>
            </a:r>
          </a:p>
        </p:txBody>
      </p:sp>
      <p:pic>
        <p:nvPicPr>
          <p:cNvPr id="3" name="Picture 2" descr="DSC01456.JPG"/>
          <p:cNvPicPr>
            <a:picLocks noChangeAspect="1"/>
          </p:cNvPicPr>
          <p:nvPr/>
        </p:nvPicPr>
        <p:blipFill>
          <a:blip r:embed="rId2" cstate="print"/>
          <a:srcRect t="48618" b="7169"/>
          <a:stretch>
            <a:fillRect/>
          </a:stretch>
        </p:blipFill>
        <p:spPr>
          <a:xfrm>
            <a:off x="0" y="0"/>
            <a:ext cx="9144000" cy="2438400"/>
          </a:xfrm>
          <a:prstGeom prst="rect">
            <a:avLst/>
          </a:prstGeom>
        </p:spPr>
      </p:pic>
      <p:pic>
        <p:nvPicPr>
          <p:cNvPr id="5" name="Picture 4" descr="Locomotive with cars.jpg"/>
          <p:cNvPicPr>
            <a:picLocks noChangeAspect="1"/>
          </p:cNvPicPr>
          <p:nvPr/>
        </p:nvPicPr>
        <p:blipFill>
          <a:blip r:embed="rId3" cstate="print"/>
          <a:srcRect t="25000" b="23750"/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700" b="1" dirty="0"/>
              <a:t>Transit Funding Plan</a:t>
            </a:r>
            <a:br>
              <a:rPr lang="en-US" sz="3900" b="1" dirty="0"/>
            </a:br>
            <a:r>
              <a:rPr lang="en-US" sz="3300" i="1" dirty="0"/>
              <a:t>2019 - 2040</a:t>
            </a:r>
            <a:endParaRPr lang="en-US" sz="3300" b="1" i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66700" y="1524000"/>
          <a:ext cx="8610600" cy="4724397"/>
        </p:xfrm>
        <a:graphic>
          <a:graphicData uri="http://schemas.openxmlformats.org/drawingml/2006/table">
            <a:tbl>
              <a:tblPr firstRow="1" lastRow="1"/>
              <a:tblGrid>
                <a:gridCol w="22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49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latin typeface="Trebuchet MS"/>
                        </a:rPr>
                        <a:t>Agency </a:t>
                      </a:r>
                    </a:p>
                  </a:txBody>
                  <a:tcPr marL="4800" marR="4800" marT="480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latin typeface="Trebuchet MS"/>
                        </a:rPr>
                        <a:t>State/Federal 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latin typeface="Trebuchet MS"/>
                        </a:rPr>
                        <a:t>Local 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latin typeface="Trebuchet MS"/>
                        </a:rPr>
                        <a:t>Total 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9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Trebuchet MS"/>
                        </a:rPr>
                        <a:t>MetroPlan Orlando </a:t>
                      </a:r>
                    </a:p>
                  </a:txBody>
                  <a:tcPr marL="4800" marR="4800" marT="480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latin typeface="Trebuchet MS"/>
                        </a:rPr>
                        <a:t>$165 M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latin typeface="Trebuchet MS"/>
                        </a:rPr>
                        <a:t>n/a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latin typeface="Trebuchet MS"/>
                        </a:rPr>
                        <a:t>$165 M          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9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rebuchet MS"/>
                        </a:rPr>
                        <a:t>SunRail </a:t>
                      </a:r>
                    </a:p>
                  </a:txBody>
                  <a:tcPr marL="4800" marR="4800" marT="480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rebuchet MS"/>
                        </a:rPr>
                        <a:t> $338 M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rebuchet MS"/>
                        </a:rPr>
                        <a:t> $460 M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rebuchet MS"/>
                        </a:rPr>
                        <a:t>$798 M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9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rebuchet MS"/>
                        </a:rPr>
                        <a:t>LYNX </a:t>
                      </a:r>
                    </a:p>
                  </a:txBody>
                  <a:tcPr marL="4800" marR="4800" marT="480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rebuchet MS"/>
                        </a:rPr>
                        <a:t> $1,117</a:t>
                      </a:r>
                      <a:r>
                        <a:rPr lang="en-US" sz="2000" b="0" i="0" u="none" strike="noStrike" baseline="0" dirty="0">
                          <a:solidFill>
                            <a:srgbClr val="000000"/>
                          </a:solidFill>
                          <a:latin typeface="Trebuchet MS"/>
                        </a:rPr>
                        <a:t> 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Trebuchet MS"/>
                      </a:endParaRP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rebuchet MS"/>
                        </a:rPr>
                        <a:t>$1,461 M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rebuchet MS"/>
                        </a:rPr>
                        <a:t>$2,578 M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9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rebuchet MS"/>
                        </a:rPr>
                        <a:t>Orange County </a:t>
                      </a:r>
                    </a:p>
                  </a:txBody>
                  <a:tcPr marL="4800" marR="4800" marT="480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rebuchet MS"/>
                        </a:rPr>
                        <a:t> n/a 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rebuchet MS"/>
                        </a:rPr>
                        <a:t> $1,436 M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rebuchet MS"/>
                        </a:rPr>
                        <a:t> $1,436 M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9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Trebuchet MS"/>
                        </a:rPr>
                        <a:t>Osceola County </a:t>
                      </a:r>
                    </a:p>
                  </a:txBody>
                  <a:tcPr marL="4800" marR="4800" marT="480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latin typeface="Trebuchet MS"/>
                        </a:rPr>
                        <a:t> n/a 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latin typeface="Trebuchet MS"/>
                        </a:rPr>
                        <a:t>$1,701 M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latin typeface="Trebuchet MS"/>
                        </a:rPr>
                        <a:t>$1.701 M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49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rebuchet MS"/>
                        </a:rPr>
                        <a:t>Seminole County </a:t>
                      </a:r>
                    </a:p>
                  </a:txBody>
                  <a:tcPr marL="4800" marR="4800" marT="480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rebuchet MS"/>
                        </a:rPr>
                        <a:t> n/a 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rebuchet MS"/>
                        </a:rPr>
                        <a:t>$207 M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rebuchet MS"/>
                        </a:rPr>
                        <a:t>$207 M 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49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rebuchet MS"/>
                        </a:rPr>
                        <a:t>City of Orlando </a:t>
                      </a:r>
                    </a:p>
                  </a:txBody>
                  <a:tcPr marL="4800" marR="4800" marT="480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rebuchet MS"/>
                        </a:rPr>
                        <a:t> n/a 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rebuchet MS"/>
                        </a:rPr>
                        <a:t>$192 M 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rebuchet MS"/>
                        </a:rPr>
                        <a:t>$192 M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49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Trebuchet MS"/>
                        </a:rPr>
                        <a:t>TOTAL</a:t>
                      </a:r>
                    </a:p>
                  </a:txBody>
                  <a:tcPr marL="4800" marR="4800" marT="480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Trebuchet MS"/>
                        </a:rPr>
                        <a:t>$1.6 BILLION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Trebuchet MS"/>
                        </a:rPr>
                        <a:t>$5.5 BILLION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Trebuchet MS"/>
                        </a:rPr>
                        <a:t>$7.1 BILLION</a:t>
                      </a:r>
                    </a:p>
                  </a:txBody>
                  <a:tcPr marL="4800" marR="4800" marT="4800" marB="0" anchor="ctr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Theme">
  <a:themeElements>
    <a:clrScheme name="MetroPlan Orlando colors">
      <a:dk1>
        <a:srgbClr val="0074B7"/>
      </a:dk1>
      <a:lt1>
        <a:sysClr val="window" lastClr="FFFFFF"/>
      </a:lt1>
      <a:dk2>
        <a:srgbClr val="00275D"/>
      </a:dk2>
      <a:lt2>
        <a:srgbClr val="A1A8AE"/>
      </a:lt2>
      <a:accent1>
        <a:srgbClr val="3FB4AC"/>
      </a:accent1>
      <a:accent2>
        <a:srgbClr val="F07F0A"/>
      </a:accent2>
      <a:accent3>
        <a:srgbClr val="76478E"/>
      </a:accent3>
      <a:accent4>
        <a:srgbClr val="E11049"/>
      </a:accent4>
      <a:accent5>
        <a:srgbClr val="EFBF00"/>
      </a:accent5>
      <a:accent6>
        <a:srgbClr val="8DC123"/>
      </a:accent6>
      <a:hlink>
        <a:srgbClr val="0563C1"/>
      </a:hlink>
      <a:folHlink>
        <a:srgbClr val="9CC3E5"/>
      </a:folHlink>
    </a:clrScheme>
    <a:fontScheme name="MetroPlan Orlando fonts">
      <a:majorFont>
        <a:latin typeface="Rockwell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Office Theme">
  <a:themeElements>
    <a:clrScheme name="MetroPlan Orlando colors">
      <a:dk1>
        <a:srgbClr val="0074B7"/>
      </a:dk1>
      <a:lt1>
        <a:sysClr val="window" lastClr="FFFFFF"/>
      </a:lt1>
      <a:dk2>
        <a:srgbClr val="00275D"/>
      </a:dk2>
      <a:lt2>
        <a:srgbClr val="A1A8AE"/>
      </a:lt2>
      <a:accent1>
        <a:srgbClr val="3FB4AC"/>
      </a:accent1>
      <a:accent2>
        <a:srgbClr val="F07F0A"/>
      </a:accent2>
      <a:accent3>
        <a:srgbClr val="76478E"/>
      </a:accent3>
      <a:accent4>
        <a:srgbClr val="E11049"/>
      </a:accent4>
      <a:accent5>
        <a:srgbClr val="EFBF00"/>
      </a:accent5>
      <a:accent6>
        <a:srgbClr val="8DC123"/>
      </a:accent6>
      <a:hlink>
        <a:srgbClr val="0563C1"/>
      </a:hlink>
      <a:folHlink>
        <a:srgbClr val="9CC3E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5935</TotalTime>
  <Words>532</Words>
  <Application>Microsoft Office PowerPoint</Application>
  <PresentationFormat>On-screen Show (4:3)</PresentationFormat>
  <Paragraphs>191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Adobe Gothic Std B</vt:lpstr>
      <vt:lpstr>Arial</vt:lpstr>
      <vt:lpstr>Arial Narrow</vt:lpstr>
      <vt:lpstr>Calibri</vt:lpstr>
      <vt:lpstr>Calibri Light</vt:lpstr>
      <vt:lpstr>Franklin Gothic Book</vt:lpstr>
      <vt:lpstr>Rockwell</vt:lpstr>
      <vt:lpstr>Trebuchet MS</vt:lpstr>
      <vt:lpstr>Office Theme</vt:lpstr>
      <vt:lpstr>3_Office Theme</vt:lpstr>
      <vt:lpstr>4_Office Theme</vt:lpstr>
      <vt:lpstr>1_Office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2_Office Theme</vt:lpstr>
      <vt:lpstr>5_Office Theme</vt:lpstr>
      <vt:lpstr>Transit Challenges &amp; Opportunities</vt:lpstr>
      <vt:lpstr>MetroPlan Orlando Overview  Top Transit Challenges  Serving OIA</vt:lpstr>
      <vt:lpstr>MetroPlan Orlando Overview</vt:lpstr>
      <vt:lpstr>MetroPlan Orlando Overview</vt:lpstr>
      <vt:lpstr>Top Challenges</vt:lpstr>
      <vt:lpstr>2040 Financial Resources Funding the Plan</vt:lpstr>
      <vt:lpstr>2040 LRTP Revenues 2019-2040 </vt:lpstr>
      <vt:lpstr>Transit</vt:lpstr>
      <vt:lpstr>Transit Funding Plan 2019 - 2040</vt:lpstr>
      <vt:lpstr>2040 Transit Blueprint</vt:lpstr>
      <vt:lpstr>Cost Feasible  Regional Transit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2040 LRTP Cost Feasible</dc:title>
  <dc:creator>Alex Trauger</dc:creator>
  <cp:lastModifiedBy>Pitts, Teddi</cp:lastModifiedBy>
  <cp:revision>573</cp:revision>
  <cp:lastPrinted>2018-09-05T14:08:40Z</cp:lastPrinted>
  <dcterms:created xsi:type="dcterms:W3CDTF">2014-04-14T12:34:11Z</dcterms:created>
  <dcterms:modified xsi:type="dcterms:W3CDTF">2018-09-05T14:08:57Z</dcterms:modified>
</cp:coreProperties>
</file>