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5"/>
  </p:notesMasterIdLst>
  <p:sldIdLst>
    <p:sldId id="256" r:id="rId2"/>
    <p:sldId id="303" r:id="rId3"/>
    <p:sldId id="301" r:id="rId4"/>
    <p:sldId id="302" r:id="rId5"/>
    <p:sldId id="306" r:id="rId6"/>
    <p:sldId id="310" r:id="rId7"/>
    <p:sldId id="299" r:id="rId8"/>
    <p:sldId id="308" r:id="rId9"/>
    <p:sldId id="300" r:id="rId10"/>
    <p:sldId id="304" r:id="rId11"/>
    <p:sldId id="305" r:id="rId12"/>
    <p:sldId id="264" r:id="rId13"/>
    <p:sldId id="28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92D01-C16F-490C-BBC6-FB3B7C52296B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DB448-3023-4902-B3A1-026CC2AD8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3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B448-3023-4902-B3A1-026CC2AD81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15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B448-3023-4902-B3A1-026CC2AD81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1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tension here.</a:t>
            </a:r>
          </a:p>
          <a:p>
            <a:r>
              <a:rPr lang="en-US" dirty="0"/>
              <a:t>--law  enforcement!</a:t>
            </a:r>
          </a:p>
          <a:p>
            <a:r>
              <a:rPr lang="en-US" dirty="0"/>
              <a:t>--evolution</a:t>
            </a:r>
            <a:r>
              <a:rPr lang="en-US" baseline="0" dirty="0"/>
              <a:t> of police role in justice system</a:t>
            </a:r>
          </a:p>
          <a:p>
            <a:r>
              <a:rPr lang="en-US" baseline="0" dirty="0"/>
              <a:t>--tension between dealing with criminals and protecting people vs. rights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B448-3023-4902-B3A1-026CC2AD81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57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B448-3023-4902-B3A1-026CC2AD81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6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B448-3023-4902-B3A1-026CC2AD81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2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B448-3023-4902-B3A1-026CC2AD81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8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B448-3023-4902-B3A1-026CC2AD81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B448-3023-4902-B3A1-026CC2AD81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9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B448-3023-4902-B3A1-026CC2AD81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73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B448-3023-4902-B3A1-026CC2AD81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8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B448-3023-4902-B3A1-026CC2AD81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8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B448-3023-4902-B3A1-026CC2AD81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6876F90-8E30-4189-990F-20568CE1A66C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Reason Foundation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72DE-F7BE-490B-A687-AA731D13A5AD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Reason Foundation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B7E1-7523-4D08-A37B-D36C30CB9753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Reason Foundation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385-5AD8-4E4B-A366-144AE6019D83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Reason Foundation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89B3-A3EF-4CDF-BC87-2734B6AFAA74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Reason Foundation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F21A-330B-4C3B-8435-25B8BE9A8339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Reason Foundation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C6A4-DA6C-4DB5-88C3-2695E083ADEB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Reason Foundation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1BE2-9A1A-4B8A-AF2A-6E66E1BAC146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Reason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A3EB-FA0E-4CA4-AAEC-1361B2C13CF8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Reason Foundation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5F8D-9287-4939-AC71-369F9D7DC357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Reason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6FA0-799F-49C3-9B72-47E98AFBAC9F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Reason Foundation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1D80-6C19-40A1-BEA3-D7359FF7162E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Reason Foundation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22F0-AC0F-4D54-B8F0-7B84BD16BC49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Reason Foundation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56E8-4608-446B-A6D2-D33177DBCC4C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Reason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3E7B-39CA-4DF9-921F-F87E013E7FCF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Reason Foundation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8881-E986-4C16-AC29-CFCF48A52CB8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Reason Foundation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EC6A-8989-46C2-9872-5D9543B17221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Reason Foundation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Reason Foundation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C6F3590-374B-4F0D-A80D-BE18B051EF59}" type="datetime1">
              <a:rPr lang="en-US" smtClean="0"/>
              <a:t>9/4/2018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252133"/>
            <a:ext cx="8825658" cy="2408767"/>
          </a:xfrm>
        </p:spPr>
        <p:txBody>
          <a:bodyPr/>
          <a:lstStyle/>
          <a:p>
            <a:r>
              <a:rPr lang="en-US" b="1" dirty="0"/>
              <a:t>Thoughts on Florida LRTPs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Dr. Adrian </a:t>
            </a:r>
            <a:r>
              <a:rPr lang="en-US" sz="2400" b="1" dirty="0" err="1"/>
              <a:t>moore</a:t>
            </a:r>
            <a:endParaRPr lang="en-US" sz="2400" b="1" dirty="0"/>
          </a:p>
          <a:p>
            <a:r>
              <a:rPr lang="en-US" sz="2400" b="1" dirty="0"/>
              <a:t>Vice president</a:t>
            </a:r>
          </a:p>
          <a:p>
            <a:r>
              <a:rPr lang="en-US" sz="2400" b="1" dirty="0"/>
              <a:t>Reason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50" y="550111"/>
            <a:ext cx="1297467" cy="26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5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Reason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/>
          <a:lstStyle/>
          <a:p>
            <a:r>
              <a:rPr lang="en-US" dirty="0"/>
              <a:t>Bus Express Lanes vs Bus Only, SR 826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03" y="1962143"/>
            <a:ext cx="8164064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48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Reason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/>
          <a:lstStyle/>
          <a:p>
            <a:r>
              <a:rPr lang="en-US" dirty="0"/>
              <a:t>Thoughts for the Future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9093" y="2692400"/>
            <a:ext cx="95034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#1 Ridesharing</a:t>
            </a:r>
          </a:p>
          <a:p>
            <a:r>
              <a:rPr lang="en-US" dirty="0"/>
              <a:t>--A reality check on the infamous Schaller Study.</a:t>
            </a:r>
          </a:p>
          <a:p>
            <a:r>
              <a:rPr lang="en-US" dirty="0"/>
              <a:t>--Why do people chose ridesharing over transit?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#2 Automated Vehicles</a:t>
            </a:r>
          </a:p>
          <a:p>
            <a:r>
              <a:rPr lang="en-US" dirty="0"/>
              <a:t>--Its not about robot cars, yet. </a:t>
            </a:r>
          </a:p>
          <a:p>
            <a:r>
              <a:rPr lang="en-US" dirty="0"/>
              <a:t>--It is about incremental changes to vehicle tech that effectively ADD CAPACITY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4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127" y="3761458"/>
            <a:ext cx="8761413" cy="728480"/>
          </a:xfrm>
        </p:spPr>
        <p:txBody>
          <a:bodyPr/>
          <a:lstStyle/>
          <a:p>
            <a:pPr algn="ctr"/>
            <a:r>
              <a:rPr lang="en-US" sz="7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Questions?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Reason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49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Reason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/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602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Reason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/>
          <a:lstStyle/>
          <a:p>
            <a:r>
              <a:rPr lang="en-US" dirty="0"/>
              <a:t>Causes of Road Congestion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16" y="1933517"/>
            <a:ext cx="6754168" cy="4458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91700" y="3162300"/>
            <a:ext cx="209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Orlando 2040 Plan, taken from FHWA</a:t>
            </a:r>
          </a:p>
        </p:txBody>
      </p:sp>
    </p:spTree>
    <p:extLst>
      <p:ext uri="{BB962C8B-B14F-4D97-AF65-F5344CB8AC3E}">
        <p14:creationId xmlns:p14="http://schemas.microsoft.com/office/powerpoint/2010/main" val="102559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Reason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4954" y="750054"/>
            <a:ext cx="8761413" cy="728480"/>
          </a:xfrm>
        </p:spPr>
        <p:txBody>
          <a:bodyPr/>
          <a:lstStyle/>
          <a:p>
            <a:r>
              <a:rPr lang="en-US" dirty="0"/>
              <a:t>Complex Roads Are the Future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93" y="1723896"/>
            <a:ext cx="7516274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8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Reason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67654" y="699176"/>
            <a:ext cx="8761413" cy="728480"/>
          </a:xfrm>
        </p:spPr>
        <p:txBody>
          <a:bodyPr/>
          <a:lstStyle/>
          <a:p>
            <a:r>
              <a:rPr lang="en-US" dirty="0"/>
              <a:t>Performance Measures are Crucial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31" y="1614432"/>
            <a:ext cx="7611537" cy="48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1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Reason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/>
          <a:lstStyle/>
          <a:p>
            <a:r>
              <a:rPr lang="en-US" dirty="0"/>
              <a:t>Relative Expenditures vs Relative Use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3300" y="2421521"/>
            <a:ext cx="5372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EXPENDITURES</a:t>
            </a:r>
          </a:p>
          <a:p>
            <a:endParaRPr lang="en-US" dirty="0"/>
          </a:p>
          <a:p>
            <a:r>
              <a:rPr lang="en-US" dirty="0"/>
              <a:t>Miami 2040 plan</a:t>
            </a:r>
          </a:p>
          <a:p>
            <a:r>
              <a:rPr lang="en-US" dirty="0"/>
              <a:t>35% for highway projects</a:t>
            </a:r>
          </a:p>
          <a:p>
            <a:r>
              <a:rPr lang="en-US" dirty="0"/>
              <a:t>65% for transit projects</a:t>
            </a:r>
          </a:p>
          <a:p>
            <a:endParaRPr lang="en-US" dirty="0"/>
          </a:p>
          <a:p>
            <a:r>
              <a:rPr lang="en-US" dirty="0"/>
              <a:t>Orlando 2040 plan</a:t>
            </a:r>
          </a:p>
          <a:p>
            <a:r>
              <a:rPr lang="en-US" dirty="0"/>
              <a:t>52% for highway projects</a:t>
            </a:r>
          </a:p>
          <a:p>
            <a:r>
              <a:rPr lang="en-US" dirty="0"/>
              <a:t>48% for transit projects</a:t>
            </a:r>
          </a:p>
          <a:p>
            <a:endParaRPr lang="en-US" dirty="0"/>
          </a:p>
          <a:p>
            <a:r>
              <a:rPr lang="en-US" dirty="0"/>
              <a:t>Hillsborough 2040 plan</a:t>
            </a:r>
          </a:p>
          <a:p>
            <a:r>
              <a:rPr lang="en-US" dirty="0"/>
              <a:t>47% for highway projects</a:t>
            </a:r>
          </a:p>
          <a:p>
            <a:r>
              <a:rPr lang="en-US" dirty="0"/>
              <a:t>53% for transit projects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42000" y="2421521"/>
            <a:ext cx="38827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FDOT Latest Mode Shares</a:t>
            </a:r>
          </a:p>
          <a:p>
            <a:endParaRPr lang="en-US" dirty="0"/>
          </a:p>
          <a:p>
            <a:r>
              <a:rPr lang="en-US" dirty="0"/>
              <a:t>Commuting by drive alone 79.2%</a:t>
            </a:r>
          </a:p>
          <a:p>
            <a:r>
              <a:rPr lang="en-US" dirty="0"/>
              <a:t>Carpool 9.2%</a:t>
            </a:r>
          </a:p>
          <a:p>
            <a:r>
              <a:rPr lang="en-US" dirty="0"/>
              <a:t>Transit 2.1%</a:t>
            </a:r>
          </a:p>
          <a:p>
            <a:r>
              <a:rPr lang="en-US" dirty="0"/>
              <a:t>Walk or bike 2.1%</a:t>
            </a:r>
          </a:p>
          <a:p>
            <a:r>
              <a:rPr lang="en-US" dirty="0"/>
              <a:t>Work at home 6%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9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Reason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/>
          <a:lstStyle/>
          <a:p>
            <a:r>
              <a:rPr lang="en-US" dirty="0"/>
              <a:t>Win-Win Ideas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0200" y="2296922"/>
            <a:ext cx="116458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Capacity is crucial </a:t>
            </a:r>
          </a:p>
          <a:p>
            <a:endParaRPr lang="en-US" dirty="0"/>
          </a:p>
          <a:p>
            <a:r>
              <a:rPr lang="en-US" dirty="0"/>
              <a:t>Done right BRT infrastructure can be used by Transit and Drivers.</a:t>
            </a:r>
          </a:p>
          <a:p>
            <a:endParaRPr lang="en-US" dirty="0"/>
          </a:p>
          <a:p>
            <a:r>
              <a:rPr lang="en-US" dirty="0"/>
              <a:t>Our 2012 study on Mobility in Southeast Florida proposed adding variably priced managed lanes to all of the region’s freeways, including toll roads.</a:t>
            </a:r>
          </a:p>
          <a:p>
            <a:endParaRPr lang="en-US" dirty="0"/>
          </a:p>
          <a:p>
            <a:r>
              <a:rPr lang="en-US" dirty="0"/>
              <a:t>This would add 1,117 lane-miles to 24 different limited access freeways. </a:t>
            </a:r>
          </a:p>
          <a:p>
            <a:endParaRPr lang="en-US" dirty="0"/>
          </a:p>
          <a:p>
            <a:r>
              <a:rPr lang="en-US" dirty="0"/>
              <a:t>Adding 14 managed arterial corridors, ranging in length from 2 to 25 miles where (LOS F) by 2030. </a:t>
            </a:r>
          </a:p>
          <a:p>
            <a:endParaRPr lang="en-US" dirty="0"/>
          </a:p>
          <a:p>
            <a:r>
              <a:rPr lang="en-US" dirty="0"/>
              <a:t>Modeling showed this would save 66,049,500 annual hours of delay or 47% of the current total delay. These savings total $1.004 billion for cars and $350 million for trucks. 	</a:t>
            </a:r>
          </a:p>
        </p:txBody>
      </p:sp>
    </p:spTree>
    <p:extLst>
      <p:ext uri="{BB962C8B-B14F-4D97-AF65-F5344CB8AC3E}">
        <p14:creationId xmlns:p14="http://schemas.microsoft.com/office/powerpoint/2010/main" val="12699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Reason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/>
          <a:lstStyle/>
          <a:p>
            <a:r>
              <a:rPr lang="en-US" dirty="0"/>
              <a:t>Managed Arterial Queue Ducker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78" y="1724331"/>
            <a:ext cx="7531722" cy="48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6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Reason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/>
          <a:lstStyle/>
          <a:p>
            <a:r>
              <a:rPr lang="en-US" dirty="0"/>
              <a:t>Bus Express Lanes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5947" y="2429323"/>
            <a:ext cx="45659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combination of expanded bus service together with peak-period express lanes operation </a:t>
            </a:r>
          </a:p>
          <a:p>
            <a:r>
              <a:rPr lang="en-US" dirty="0"/>
              <a:t>will likely provide the best possible conditions for all drivers, including the majority of customers </a:t>
            </a:r>
          </a:p>
          <a:p>
            <a:r>
              <a:rPr lang="en-US" dirty="0"/>
              <a:t>who will continue to use the tollway’s general purpose lanes and pay traditional tolls.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28" y="2429322"/>
            <a:ext cx="5249472" cy="39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2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Reason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093946" cy="728480"/>
          </a:xfrm>
        </p:spPr>
        <p:txBody>
          <a:bodyPr/>
          <a:lstStyle/>
          <a:p>
            <a:r>
              <a:rPr lang="en-US" dirty="0"/>
              <a:t>Express Transit lane, FDOT I-95 estimates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71" y="1771548"/>
            <a:ext cx="8030696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35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395</TotalTime>
  <Words>412</Words>
  <Application>Microsoft Office PowerPoint</Application>
  <PresentationFormat>Widescreen</PresentationFormat>
  <Paragraphs>99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 Boardroom</vt:lpstr>
      <vt:lpstr>Thoughts on Florida LRTPs</vt:lpstr>
      <vt:lpstr>Causes of Road Congestion</vt:lpstr>
      <vt:lpstr>Complex Roads Are the Future</vt:lpstr>
      <vt:lpstr>Performance Measures are Crucial</vt:lpstr>
      <vt:lpstr>Relative Expenditures vs Relative Use</vt:lpstr>
      <vt:lpstr>Win-Win Ideas</vt:lpstr>
      <vt:lpstr>Managed Arterial Queue Ducker</vt:lpstr>
      <vt:lpstr>Bus Express Lanes</vt:lpstr>
      <vt:lpstr>Express Transit lane, FDOT I-95 estimates</vt:lpstr>
      <vt:lpstr>Bus Express Lanes vs Bus Only, SR 826</vt:lpstr>
      <vt:lpstr>Thoughts for the Future</vt:lpstr>
      <vt:lpstr>Questions?</vt:lpstr>
      <vt:lpstr>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Police and Accountability</dc:title>
  <dc:creator>Adrian Moore</dc:creator>
  <cp:lastModifiedBy>Pitts, Teddi</cp:lastModifiedBy>
  <cp:revision>40</cp:revision>
  <dcterms:created xsi:type="dcterms:W3CDTF">2015-10-15T14:47:07Z</dcterms:created>
  <dcterms:modified xsi:type="dcterms:W3CDTF">2018-09-04T11:44:28Z</dcterms:modified>
</cp:coreProperties>
</file>