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20.JPG" ContentType="image/jpe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24.JPG" ContentType="image/jpeg"/>
  <Override PartName="/ppt/media/image25.JPG" ContentType="image/jpeg"/>
  <Override PartName="/ppt/media/image26.JPG" ContentType="image/jpeg"/>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51" r:id="rId2"/>
  </p:sldMasterIdLst>
  <p:notesMasterIdLst>
    <p:notesMasterId r:id="rId24"/>
  </p:notesMasterIdLst>
  <p:handoutMasterIdLst>
    <p:handoutMasterId r:id="rId25"/>
  </p:handoutMasterIdLst>
  <p:sldIdLst>
    <p:sldId id="506" r:id="rId3"/>
    <p:sldId id="580" r:id="rId4"/>
    <p:sldId id="581" r:id="rId5"/>
    <p:sldId id="258" r:id="rId6"/>
    <p:sldId id="410" r:id="rId7"/>
    <p:sldId id="483" r:id="rId8"/>
    <p:sldId id="500" r:id="rId9"/>
    <p:sldId id="527" r:id="rId10"/>
    <p:sldId id="577" r:id="rId11"/>
    <p:sldId id="578" r:id="rId12"/>
    <p:sldId id="262" r:id="rId13"/>
    <p:sldId id="576" r:id="rId14"/>
    <p:sldId id="575" r:id="rId15"/>
    <p:sldId id="584" r:id="rId16"/>
    <p:sldId id="585" r:id="rId17"/>
    <p:sldId id="586" r:id="rId18"/>
    <p:sldId id="587" r:id="rId19"/>
    <p:sldId id="588" r:id="rId20"/>
    <p:sldId id="530" r:id="rId21"/>
    <p:sldId id="485" r:id="rId22"/>
    <p:sldId id="590"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ingle, Scott R." initials="PSR" lastIdx="1" clrIdx="0"/>
  <p:cmAuthor id="1" name="Sue Ebner" initials="SE" lastIdx="31" clrIdx="1">
    <p:extLst>
      <p:ext uri="{19B8F6BF-5375-455C-9EA6-DF929625EA0E}">
        <p15:presenceInfo xmlns:p15="http://schemas.microsoft.com/office/powerpoint/2012/main" userId="S-1-5-21-1713490467-2728575093-2116643226-11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7BB"/>
    <a:srgbClr val="9BBB59"/>
    <a:srgbClr val="2C4D75"/>
    <a:srgbClr val="3E4450"/>
    <a:srgbClr val="F8941C"/>
    <a:srgbClr val="1C1C1C"/>
    <a:srgbClr val="702F67"/>
    <a:srgbClr val="9C2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79" autoAdjust="0"/>
    <p:restoredTop sz="93227" autoAdjust="0"/>
  </p:normalViewPr>
  <p:slideViewPr>
    <p:cSldViewPr>
      <p:cViewPr varScale="1">
        <p:scale>
          <a:sx n="103" d="100"/>
          <a:sy n="103" d="100"/>
        </p:scale>
        <p:origin x="1614" y="102"/>
      </p:cViewPr>
      <p:guideLst>
        <p:guide orient="horz" pos="2160"/>
        <p:guide pos="2880"/>
      </p:guideLst>
    </p:cSldViewPr>
  </p:slideViewPr>
  <p:notesTextViewPr>
    <p:cViewPr>
      <p:scale>
        <a:sx n="66" d="100"/>
        <a:sy n="66" d="100"/>
      </p:scale>
      <p:origin x="0" y="0"/>
    </p:cViewPr>
  </p:notesTextViewPr>
  <p:notesViewPr>
    <p:cSldViewPr>
      <p:cViewPr varScale="1">
        <p:scale>
          <a:sx n="78" d="100"/>
          <a:sy n="78" d="100"/>
        </p:scale>
        <p:origin x="-193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291" tIns="46145" rIns="92291" bIns="46145" rtlCol="0"/>
          <a:lstStyle>
            <a:lvl1pPr algn="l">
              <a:defRPr sz="13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2291" tIns="46145" rIns="92291" bIns="46145" rtlCol="0"/>
          <a:lstStyle>
            <a:lvl1pPr algn="r">
              <a:defRPr sz="1300"/>
            </a:lvl1pPr>
          </a:lstStyle>
          <a:p>
            <a:fld id="{F880267D-0C2B-4248-A7BB-4C6DFEDB1059}" type="datetimeFigureOut">
              <a:rPr lang="en-US" smtClean="0"/>
              <a:pPr/>
              <a:t>9/5/2018</a:t>
            </a:fld>
            <a:endParaRPr lang="en-US" dirty="0"/>
          </a:p>
        </p:txBody>
      </p:sp>
      <p:sp>
        <p:nvSpPr>
          <p:cNvPr id="4" name="Footer Placeholder 3"/>
          <p:cNvSpPr>
            <a:spLocks noGrp="1"/>
          </p:cNvSpPr>
          <p:nvPr>
            <p:ph type="ftr" sz="quarter" idx="2"/>
          </p:nvPr>
        </p:nvSpPr>
        <p:spPr>
          <a:xfrm>
            <a:off x="0" y="8829969"/>
            <a:ext cx="3037840" cy="464820"/>
          </a:xfrm>
          <a:prstGeom prst="rect">
            <a:avLst/>
          </a:prstGeom>
        </p:spPr>
        <p:txBody>
          <a:bodyPr vert="horz" lIns="92291" tIns="46145" rIns="92291" bIns="46145"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9" y="8829969"/>
            <a:ext cx="3037840" cy="464820"/>
          </a:xfrm>
          <a:prstGeom prst="rect">
            <a:avLst/>
          </a:prstGeom>
        </p:spPr>
        <p:txBody>
          <a:bodyPr vert="horz" lIns="92291" tIns="46145" rIns="92291" bIns="46145" rtlCol="0" anchor="b"/>
          <a:lstStyle>
            <a:lvl1pPr algn="r">
              <a:defRPr sz="1300"/>
            </a:lvl1pPr>
          </a:lstStyle>
          <a:p>
            <a:fld id="{DAD616B3-7A98-4036-9015-F4115B59C31D}" type="slidenum">
              <a:rPr lang="en-US" smtClean="0"/>
              <a:pPr/>
              <a:t>‹#›</a:t>
            </a:fld>
            <a:endParaRPr lang="en-US" dirty="0"/>
          </a:p>
        </p:txBody>
      </p:sp>
    </p:spTree>
    <p:extLst>
      <p:ext uri="{BB962C8B-B14F-4D97-AF65-F5344CB8AC3E}">
        <p14:creationId xmlns:p14="http://schemas.microsoft.com/office/powerpoint/2010/main" val="3597195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291" tIns="46145" rIns="92291" bIns="46145" rtlCol="0"/>
          <a:lstStyle>
            <a:lvl1pPr algn="l">
              <a:defRPr sz="13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291" tIns="46145" rIns="92291" bIns="46145" rtlCol="0"/>
          <a:lstStyle>
            <a:lvl1pPr algn="r">
              <a:defRPr sz="1300"/>
            </a:lvl1pPr>
          </a:lstStyle>
          <a:p>
            <a:fld id="{994FFBB4-F25E-4891-962D-2E248D8F3386}" type="datetimeFigureOut">
              <a:rPr lang="en-US" smtClean="0"/>
              <a:pPr/>
              <a:t>9/5/2018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291" tIns="46145" rIns="92291" bIns="46145"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2291" tIns="46145" rIns="92291" bIns="461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4820"/>
          </a:xfrm>
          <a:prstGeom prst="rect">
            <a:avLst/>
          </a:prstGeom>
        </p:spPr>
        <p:txBody>
          <a:bodyPr vert="horz" lIns="92291" tIns="46145" rIns="92291" bIns="46145"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9" y="8829969"/>
            <a:ext cx="3037840" cy="464820"/>
          </a:xfrm>
          <a:prstGeom prst="rect">
            <a:avLst/>
          </a:prstGeom>
        </p:spPr>
        <p:txBody>
          <a:bodyPr vert="horz" lIns="92291" tIns="46145" rIns="92291" bIns="46145" rtlCol="0" anchor="b"/>
          <a:lstStyle>
            <a:lvl1pPr algn="r">
              <a:defRPr sz="1300"/>
            </a:lvl1pPr>
          </a:lstStyle>
          <a:p>
            <a:fld id="{BFAC5F00-99D7-4E9B-841A-11FABCFB1F63}" type="slidenum">
              <a:rPr lang="en-US" smtClean="0"/>
              <a:pPr/>
              <a:t>‹#›</a:t>
            </a:fld>
            <a:endParaRPr lang="en-US" dirty="0"/>
          </a:p>
        </p:txBody>
      </p:sp>
    </p:spTree>
    <p:extLst>
      <p:ext uri="{BB962C8B-B14F-4D97-AF65-F5344CB8AC3E}">
        <p14:creationId xmlns:p14="http://schemas.microsoft.com/office/powerpoint/2010/main" val="2752991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AC5F00-99D7-4E9B-841A-11FABCFB1F63}" type="slidenum">
              <a:rPr lang="en-US" smtClean="0"/>
              <a:pPr/>
              <a:t>1</a:t>
            </a:fld>
            <a:endParaRPr lang="en-US" dirty="0"/>
          </a:p>
        </p:txBody>
      </p:sp>
    </p:spTree>
    <p:extLst>
      <p:ext uri="{BB962C8B-B14F-4D97-AF65-F5344CB8AC3E}">
        <p14:creationId xmlns:p14="http://schemas.microsoft.com/office/powerpoint/2010/main" val="3342805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Autofit/>
          </a:bodyPr>
          <a:lstStyle/>
          <a:p>
            <a:pPr marL="0" lvl="3" defTabSz="942221">
              <a:defRPr/>
            </a:pPr>
            <a:r>
              <a:rPr lang="en-US" sz="1100" dirty="0">
                <a:latin typeface="Arial" panose="020B0604020202020204" pitchFamily="34" charset="0"/>
                <a:cs typeface="Arial" panose="020B0604020202020204" pitchFamily="34" charset="0"/>
              </a:rPr>
              <a:t>A Regional Fare Collection Working Group was established in 2012 by the transit operators in the Tampa Bay area, to consider opportunities for regional consistency of fare collection as transit agencies upgrade and replace </a:t>
            </a:r>
            <a:r>
              <a:rPr lang="en-US" sz="1100" dirty="0" err="1">
                <a:latin typeface="Arial" panose="020B0604020202020204" pitchFamily="34" charset="0"/>
                <a:cs typeface="Arial" panose="020B0604020202020204" pitchFamily="34" charset="0"/>
              </a:rPr>
              <a:t>fareboxes</a:t>
            </a:r>
            <a:r>
              <a:rPr lang="en-US" sz="1100" dirty="0">
                <a:latin typeface="Arial" panose="020B0604020202020204" pitchFamily="34" charset="0"/>
                <a:cs typeface="Arial" panose="020B0604020202020204" pitchFamily="34" charset="0"/>
              </a:rPr>
              <a:t>, discuss regional fare collection policies, and consolidate management functions of their systems. The Working Group is working on a phased approach to implementing a seamless regional system, with consideration of advanced technology such as a Smart Card. A vendor was recently selected, and the project is expected to move into its first phase of implementation next year. CUTR is also spearheading a study to determine what upgrades each transit provider will need to make in order to participate, and how much it will cost.</a:t>
            </a:r>
          </a:p>
          <a:p>
            <a:pPr marL="0" lvl="3" defTabSz="942221">
              <a:defRPr/>
            </a:pPr>
            <a:endParaRPr lang="en-US" sz="1100" kern="0" dirty="0">
              <a:latin typeface="Arial" panose="020B0604020202020204" pitchFamily="34" charset="0"/>
              <a:cs typeface="Arial" panose="020B0604020202020204" pitchFamily="34" charset="0"/>
            </a:endParaRPr>
          </a:p>
          <a:p>
            <a:pPr marL="0" lvl="3" defTabSz="942221">
              <a:defRPr/>
            </a:pPr>
            <a:r>
              <a:rPr lang="en-US" sz="1100" dirty="0">
                <a:latin typeface="Arial" panose="020B0604020202020204" pitchFamily="34" charset="0"/>
                <a:cs typeface="Arial" panose="020B0604020202020204" pitchFamily="34" charset="0"/>
              </a:rPr>
              <a:t>TBARTA's One Bus Away app, (like Hillsborough's HART app) is getting closer to being ready. The One Bus Away app will tell anyone with a cell phone when (to the minute) the bus will be at the stop. TBARTA is investing $67,000 to develop a "PASS" similar to the Sun Pass</a:t>
            </a:r>
            <a:endParaRPr lang="en-US" sz="1100" kern="0" dirty="0">
              <a:latin typeface="Arial" panose="020B0604020202020204" pitchFamily="34" charset="0"/>
              <a:cs typeface="Arial" panose="020B0604020202020204" pitchFamily="34" charset="0"/>
            </a:endParaRPr>
          </a:p>
          <a:p>
            <a:pPr marL="0" lvl="3" defTabSz="942221">
              <a:defRPr/>
            </a:pPr>
            <a:endParaRPr lang="en-US" sz="1100" kern="0" dirty="0">
              <a:latin typeface="Arial" panose="020B0604020202020204" pitchFamily="34" charset="0"/>
              <a:cs typeface="Arial" panose="020B0604020202020204" pitchFamily="34" charset="0"/>
            </a:endParaRPr>
          </a:p>
          <a:p>
            <a:pPr marL="0" lvl="3" defTabSz="942221">
              <a:defRPr/>
            </a:pPr>
            <a:r>
              <a:rPr lang="en-US" dirty="0"/>
              <a:t>The TBARTA New Freedom planning project for Citrus and Hernando Counties aims to develop a plan for the mobility challenged population, seeking integration into the work force and full participation in society. The intent of the project was to identify viable solutions to overcome barriers facing mobility-impaired persons, particularly the disabled and elderly, within and between Hernando and Citrus Counties, as well as assist these counties with pursuing funding to implement effective strategies for the expansion, efficiency, and effectiveness of services.</a:t>
            </a:r>
          </a:p>
        </p:txBody>
      </p:sp>
      <p:sp>
        <p:nvSpPr>
          <p:cNvPr id="39940" name="Slide Number Placeholder 3"/>
          <p:cNvSpPr>
            <a:spLocks noGrp="1"/>
          </p:cNvSpPr>
          <p:nvPr>
            <p:ph type="sldNum" sz="quarter" idx="5"/>
          </p:nvPr>
        </p:nvSpPr>
        <p:spPr/>
        <p:txBody>
          <a:bodyPr/>
          <a:lstStyle/>
          <a:p>
            <a:pPr>
              <a:defRPr/>
            </a:pPr>
            <a:fld id="{3B46A3C1-931B-40FB-B975-C098B4AD29A8}" type="slidenum">
              <a:rPr lang="en-US" smtClean="0"/>
              <a:pPr>
                <a:defRPr/>
              </a:pPr>
              <a:t>15</a:t>
            </a:fld>
            <a:endParaRPr lang="en-US"/>
          </a:p>
        </p:txBody>
      </p:sp>
    </p:spTree>
    <p:extLst>
      <p:ext uri="{BB962C8B-B14F-4D97-AF65-F5344CB8AC3E}">
        <p14:creationId xmlns:p14="http://schemas.microsoft.com/office/powerpoint/2010/main" val="1695561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Autofit/>
          </a:bodyPr>
          <a:lstStyle/>
          <a:p>
            <a:pPr marL="0" lvl="3" defTabSz="942221">
              <a:defRPr/>
            </a:pPr>
            <a:r>
              <a:rPr lang="en-US" sz="1100" dirty="0">
                <a:latin typeface="Arial" panose="020B0604020202020204" pitchFamily="34" charset="0"/>
                <a:cs typeface="Arial" panose="020B0604020202020204" pitchFamily="34" charset="0"/>
              </a:rPr>
              <a:t>A Regional Fare Collection Working Group was established in 2012 by the transit operators in the Tampa Bay area, to consider opportunities for regional consistency of fare collection as transit agencies upgrade and replace </a:t>
            </a:r>
            <a:r>
              <a:rPr lang="en-US" sz="1100" dirty="0" err="1">
                <a:latin typeface="Arial" panose="020B0604020202020204" pitchFamily="34" charset="0"/>
                <a:cs typeface="Arial" panose="020B0604020202020204" pitchFamily="34" charset="0"/>
              </a:rPr>
              <a:t>fareboxes</a:t>
            </a:r>
            <a:r>
              <a:rPr lang="en-US" sz="1100" dirty="0">
                <a:latin typeface="Arial" panose="020B0604020202020204" pitchFamily="34" charset="0"/>
                <a:cs typeface="Arial" panose="020B0604020202020204" pitchFamily="34" charset="0"/>
              </a:rPr>
              <a:t>, discuss regional fare collection policies, and consolidate management functions of their systems. The Working Group is working on a phased approach to implementing a seamless regional system, with consideration of advanced technology such as a Smart Card. A vendor was recently selected, and the project is expected to move into its first phase of implementation next year. CUTR is also spearheading a study to determine what upgrades each transit provider will need to make in order to participate, and how much it will cost.</a:t>
            </a:r>
          </a:p>
          <a:p>
            <a:pPr marL="0" lvl="3" defTabSz="942221">
              <a:defRPr/>
            </a:pPr>
            <a:endParaRPr lang="en-US" sz="1100" kern="0" dirty="0">
              <a:latin typeface="Arial" panose="020B0604020202020204" pitchFamily="34" charset="0"/>
              <a:cs typeface="Arial" panose="020B0604020202020204" pitchFamily="34" charset="0"/>
            </a:endParaRPr>
          </a:p>
          <a:p>
            <a:pPr marL="0" lvl="3" defTabSz="942221">
              <a:defRPr/>
            </a:pPr>
            <a:r>
              <a:rPr lang="en-US" sz="1100" dirty="0">
                <a:latin typeface="Arial" panose="020B0604020202020204" pitchFamily="34" charset="0"/>
                <a:cs typeface="Arial" panose="020B0604020202020204" pitchFamily="34" charset="0"/>
              </a:rPr>
              <a:t>TBARTA's One Bus Away app, (like Hillsborough's HART app) is getting closer to being ready. The One Bus Away app will tell anyone with a cell phone when (to the minute) the bus will be at the stop. TBARTA is investing $67,000 to develop a "PASS" similar to the Sun Pass</a:t>
            </a:r>
            <a:endParaRPr lang="en-US" sz="1100" kern="0" dirty="0">
              <a:latin typeface="Arial" panose="020B0604020202020204" pitchFamily="34" charset="0"/>
              <a:cs typeface="Arial" panose="020B0604020202020204" pitchFamily="34" charset="0"/>
            </a:endParaRPr>
          </a:p>
          <a:p>
            <a:pPr marL="0" lvl="3" defTabSz="942221">
              <a:defRPr/>
            </a:pPr>
            <a:endParaRPr lang="en-US" sz="1100" kern="0" dirty="0">
              <a:latin typeface="Arial" panose="020B0604020202020204" pitchFamily="34" charset="0"/>
              <a:cs typeface="Arial" panose="020B0604020202020204" pitchFamily="34" charset="0"/>
            </a:endParaRPr>
          </a:p>
          <a:p>
            <a:pPr marL="0" lvl="3" defTabSz="942221">
              <a:defRPr/>
            </a:pPr>
            <a:r>
              <a:rPr lang="en-US" dirty="0"/>
              <a:t>The TBARTA New Freedom planning project for Citrus and Hernando Counties aims to develop a plan for the mobility challenged population, seeking integration into the work force and full participation in society. The intent of the project was to identify viable solutions to overcome barriers facing mobility-impaired persons, particularly the disabled and elderly, within and between Hernando and Citrus Counties, as well as assist these counties with pursuing funding to implement effective strategies for the expansion, efficiency, and effectiveness of services.</a:t>
            </a:r>
          </a:p>
        </p:txBody>
      </p:sp>
      <p:sp>
        <p:nvSpPr>
          <p:cNvPr id="39940" name="Slide Number Placeholder 3"/>
          <p:cNvSpPr>
            <a:spLocks noGrp="1"/>
          </p:cNvSpPr>
          <p:nvPr>
            <p:ph type="sldNum" sz="quarter" idx="5"/>
          </p:nvPr>
        </p:nvSpPr>
        <p:spPr/>
        <p:txBody>
          <a:bodyPr/>
          <a:lstStyle/>
          <a:p>
            <a:pPr>
              <a:defRPr/>
            </a:pPr>
            <a:fld id="{3B46A3C1-931B-40FB-B975-C098B4AD29A8}" type="slidenum">
              <a:rPr lang="en-US" smtClean="0"/>
              <a:pPr>
                <a:defRPr/>
              </a:pPr>
              <a:t>16</a:t>
            </a:fld>
            <a:endParaRPr lang="en-US"/>
          </a:p>
        </p:txBody>
      </p:sp>
    </p:spTree>
    <p:extLst>
      <p:ext uri="{BB962C8B-B14F-4D97-AF65-F5344CB8AC3E}">
        <p14:creationId xmlns:p14="http://schemas.microsoft.com/office/powerpoint/2010/main" val="4203045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Autofit/>
          </a:bodyPr>
          <a:lstStyle/>
          <a:p>
            <a:pPr marL="0" lvl="3" defTabSz="942221">
              <a:defRPr/>
            </a:pPr>
            <a:r>
              <a:rPr lang="en-US" sz="1100" dirty="0">
                <a:latin typeface="Arial" panose="020B0604020202020204" pitchFamily="34" charset="0"/>
                <a:cs typeface="Arial" panose="020B0604020202020204" pitchFamily="34" charset="0"/>
              </a:rPr>
              <a:t>A Regional Fare Collection Working Group was established in 2012 by the transit operators in the Tampa Bay area, to consider opportunities for regional consistency of fare collection as transit agencies upgrade and replace </a:t>
            </a:r>
            <a:r>
              <a:rPr lang="en-US" sz="1100" dirty="0" err="1">
                <a:latin typeface="Arial" panose="020B0604020202020204" pitchFamily="34" charset="0"/>
                <a:cs typeface="Arial" panose="020B0604020202020204" pitchFamily="34" charset="0"/>
              </a:rPr>
              <a:t>fareboxes</a:t>
            </a:r>
            <a:r>
              <a:rPr lang="en-US" sz="1100" dirty="0">
                <a:latin typeface="Arial" panose="020B0604020202020204" pitchFamily="34" charset="0"/>
                <a:cs typeface="Arial" panose="020B0604020202020204" pitchFamily="34" charset="0"/>
              </a:rPr>
              <a:t>, discuss regional fare collection policies, and consolidate management functions of their systems. The Working Group is working on a phased approach to implementing a seamless regional system, with consideration of advanced technology such as a Smart Card. A vendor was recently selected, and the project is expected to move into its first phase of implementation next year. CUTR is also spearheading a study to determine what upgrades each transit provider will need to make in order to participate, and how much it will cost.</a:t>
            </a:r>
          </a:p>
          <a:p>
            <a:pPr marL="0" lvl="3" defTabSz="942221">
              <a:defRPr/>
            </a:pPr>
            <a:endParaRPr lang="en-US" sz="1100" kern="0" dirty="0">
              <a:latin typeface="Arial" panose="020B0604020202020204" pitchFamily="34" charset="0"/>
              <a:cs typeface="Arial" panose="020B0604020202020204" pitchFamily="34" charset="0"/>
            </a:endParaRPr>
          </a:p>
          <a:p>
            <a:pPr marL="0" lvl="3" defTabSz="942221">
              <a:defRPr/>
            </a:pPr>
            <a:r>
              <a:rPr lang="en-US" sz="1100" dirty="0">
                <a:latin typeface="Arial" panose="020B0604020202020204" pitchFamily="34" charset="0"/>
                <a:cs typeface="Arial" panose="020B0604020202020204" pitchFamily="34" charset="0"/>
              </a:rPr>
              <a:t>TBARTA's One Bus Away app, (like Hillsborough's HART app) is getting closer to being ready. The One Bus Away app will tell anyone with a cell phone when (to the minute) the bus will be at the stop. TBARTA is investing $67,000 to develop a "PASS" similar to the Sun Pass</a:t>
            </a:r>
            <a:endParaRPr lang="en-US" sz="1100" kern="0" dirty="0">
              <a:latin typeface="Arial" panose="020B0604020202020204" pitchFamily="34" charset="0"/>
              <a:cs typeface="Arial" panose="020B0604020202020204" pitchFamily="34" charset="0"/>
            </a:endParaRPr>
          </a:p>
          <a:p>
            <a:pPr marL="0" lvl="3" defTabSz="942221">
              <a:defRPr/>
            </a:pPr>
            <a:endParaRPr lang="en-US" sz="1100" kern="0" dirty="0">
              <a:latin typeface="Arial" panose="020B0604020202020204" pitchFamily="34" charset="0"/>
              <a:cs typeface="Arial" panose="020B0604020202020204" pitchFamily="34" charset="0"/>
            </a:endParaRPr>
          </a:p>
          <a:p>
            <a:pPr marL="0" lvl="3" defTabSz="942221">
              <a:defRPr/>
            </a:pPr>
            <a:r>
              <a:rPr lang="en-US" dirty="0"/>
              <a:t>The TBARTA New Freedom planning project for Citrus and Hernando Counties aims to develop a plan for the mobility challenged population, seeking integration into the work force and full participation in society. The intent of the project was to identify viable solutions to overcome barriers facing mobility-impaired persons, particularly the disabled and elderly, within and between Hernando and Citrus Counties, as well as assist these counties with pursuing funding to implement effective strategies for the expansion, efficiency, and effectiveness of services.</a:t>
            </a:r>
          </a:p>
        </p:txBody>
      </p:sp>
      <p:sp>
        <p:nvSpPr>
          <p:cNvPr id="39940" name="Slide Number Placeholder 3"/>
          <p:cNvSpPr>
            <a:spLocks noGrp="1"/>
          </p:cNvSpPr>
          <p:nvPr>
            <p:ph type="sldNum" sz="quarter" idx="5"/>
          </p:nvPr>
        </p:nvSpPr>
        <p:spPr/>
        <p:txBody>
          <a:bodyPr/>
          <a:lstStyle/>
          <a:p>
            <a:pPr>
              <a:defRPr/>
            </a:pPr>
            <a:fld id="{3B46A3C1-931B-40FB-B975-C098B4AD29A8}" type="slidenum">
              <a:rPr lang="en-US" smtClean="0"/>
              <a:pPr>
                <a:defRPr/>
              </a:pPr>
              <a:t>17</a:t>
            </a:fld>
            <a:endParaRPr lang="en-US"/>
          </a:p>
        </p:txBody>
      </p:sp>
    </p:spTree>
    <p:extLst>
      <p:ext uri="{BB962C8B-B14F-4D97-AF65-F5344CB8AC3E}">
        <p14:creationId xmlns:p14="http://schemas.microsoft.com/office/powerpoint/2010/main" val="3407847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Autofit/>
          </a:bodyPr>
          <a:lstStyle/>
          <a:p>
            <a:pPr marL="0" lvl="3" defTabSz="942221">
              <a:defRPr/>
            </a:pPr>
            <a:endParaRPr lang="en-US" dirty="0"/>
          </a:p>
        </p:txBody>
      </p:sp>
      <p:sp>
        <p:nvSpPr>
          <p:cNvPr id="39940" name="Slide Number Placeholder 3"/>
          <p:cNvSpPr>
            <a:spLocks noGrp="1"/>
          </p:cNvSpPr>
          <p:nvPr>
            <p:ph type="sldNum" sz="quarter" idx="5"/>
          </p:nvPr>
        </p:nvSpPr>
        <p:spPr/>
        <p:txBody>
          <a:bodyPr/>
          <a:lstStyle/>
          <a:p>
            <a:pPr>
              <a:defRPr/>
            </a:pPr>
            <a:fld id="{3B46A3C1-931B-40FB-B975-C098B4AD29A8}" type="slidenum">
              <a:rPr lang="en-US" smtClean="0"/>
              <a:pPr>
                <a:defRPr/>
              </a:pPr>
              <a:t>18</a:t>
            </a:fld>
            <a:endParaRPr lang="en-US"/>
          </a:p>
        </p:txBody>
      </p:sp>
    </p:spTree>
    <p:extLst>
      <p:ext uri="{BB962C8B-B14F-4D97-AF65-F5344CB8AC3E}">
        <p14:creationId xmlns:p14="http://schemas.microsoft.com/office/powerpoint/2010/main" val="2773674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0613" y="701675"/>
            <a:ext cx="4676775" cy="35083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04433">
              <a:defRPr/>
            </a:pPr>
            <a:fld id="{BFAC5F00-99D7-4E9B-841A-11FABCFB1F63}" type="slidenum">
              <a:rPr lang="en-US" sz="1800" kern="0">
                <a:solidFill>
                  <a:sysClr val="windowText" lastClr="000000"/>
                </a:solidFill>
              </a:rPr>
              <a:pPr defTabSz="904433">
                <a:defRPr/>
              </a:pPr>
              <a:t>19</a:t>
            </a:fld>
            <a:endParaRPr lang="en-US" sz="1800" kern="0" dirty="0">
              <a:solidFill>
                <a:sysClr val="windowText" lastClr="000000"/>
              </a:solidFill>
            </a:endParaRPr>
          </a:p>
        </p:txBody>
      </p:sp>
    </p:spTree>
    <p:extLst>
      <p:ext uri="{BB962C8B-B14F-4D97-AF65-F5344CB8AC3E}">
        <p14:creationId xmlns:p14="http://schemas.microsoft.com/office/powerpoint/2010/main" val="1955335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0" lvl="3" defTabSz="887712">
              <a:defRPr/>
            </a:pPr>
            <a:endParaRPr lang="en-US" sz="1900" kern="0" dirty="0">
              <a:solidFill>
                <a:srgbClr val="FFFFFF"/>
              </a:solidFill>
              <a:latin typeface="Arial" pitchFamily="34" charset="0"/>
            </a:endParaRPr>
          </a:p>
        </p:txBody>
      </p:sp>
      <p:sp>
        <p:nvSpPr>
          <p:cNvPr id="39940" name="Slide Number Placeholder 3"/>
          <p:cNvSpPr>
            <a:spLocks noGrp="1"/>
          </p:cNvSpPr>
          <p:nvPr>
            <p:ph type="sldNum" sz="quarter" idx="5"/>
          </p:nvPr>
        </p:nvSpPr>
        <p:spPr/>
        <p:txBody>
          <a:bodyPr/>
          <a:lstStyle/>
          <a:p>
            <a:pPr>
              <a:defRPr/>
            </a:pPr>
            <a:fld id="{3B46A3C1-931B-40FB-B975-C098B4AD29A8}" type="slidenum">
              <a:rPr lang="en-US" smtClean="0"/>
              <a:pPr>
                <a:defRPr/>
              </a:pPr>
              <a:t>20</a:t>
            </a:fld>
            <a:endParaRPr lang="en-US"/>
          </a:p>
        </p:txBody>
      </p:sp>
    </p:spTree>
    <p:extLst>
      <p:ext uri="{BB962C8B-B14F-4D97-AF65-F5344CB8AC3E}">
        <p14:creationId xmlns:p14="http://schemas.microsoft.com/office/powerpoint/2010/main" val="1722087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C5F00-99D7-4E9B-841A-11FABCFB1F63}" type="slidenum">
              <a:rPr lang="en-US" smtClean="0"/>
              <a:pPr/>
              <a:t>21</a:t>
            </a:fld>
            <a:endParaRPr lang="en-US" dirty="0"/>
          </a:p>
        </p:txBody>
      </p:sp>
    </p:spTree>
    <p:extLst>
      <p:ext uri="{BB962C8B-B14F-4D97-AF65-F5344CB8AC3E}">
        <p14:creationId xmlns:p14="http://schemas.microsoft.com/office/powerpoint/2010/main" val="2747884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Examples</a:t>
            </a:r>
            <a:r>
              <a:rPr lang="en-US" baseline="0"/>
              <a:t> of Regional Multi-Use Trails throughout the region include the Pinellas Trail, picture taken in Downtown Dunedin, the Legacy Trail, about 10 miles north-south in Sarasota County, and the Suncoast Trail, which you may have seen if you have ever ridden on the Suncoast Parkway through Pasco, Hernando, and Citrus Counties. </a:t>
            </a:r>
            <a:endParaRPr lang="en-US"/>
          </a:p>
        </p:txBody>
      </p:sp>
      <p:sp>
        <p:nvSpPr>
          <p:cNvPr id="4" name="Slide Number Placeholder 3"/>
          <p:cNvSpPr>
            <a:spLocks noGrp="1"/>
          </p:cNvSpPr>
          <p:nvPr>
            <p:ph type="sldNum" sz="quarter" idx="10"/>
          </p:nvPr>
        </p:nvSpPr>
        <p:spPr/>
        <p:txBody>
          <a:bodyPr/>
          <a:lstStyle/>
          <a:p>
            <a:fld id="{BE71C8D7-B055-4074-B268-C76FA8D3D655}" type="slidenum">
              <a:rPr lang="en-US" smtClean="0"/>
              <a:t>2</a:t>
            </a:fld>
            <a:endParaRPr lang="en-US"/>
          </a:p>
        </p:txBody>
      </p:sp>
    </p:spTree>
    <p:extLst>
      <p:ext uri="{BB962C8B-B14F-4D97-AF65-F5344CB8AC3E}">
        <p14:creationId xmlns:p14="http://schemas.microsoft.com/office/powerpoint/2010/main" val="3285877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Examples</a:t>
            </a:r>
            <a:r>
              <a:rPr lang="en-US" baseline="0"/>
              <a:t> of Regional Multi-Use Trails throughout the region include the Pinellas Trail, picture taken in Downtown Dunedin, the Legacy Trail, about 10 miles north-south in Sarasota County, and the Suncoast Trail, which you may have seen if you have ever ridden on the Suncoast Parkway through Pasco, Hernando, and Citrus Counties. </a:t>
            </a:r>
            <a:endParaRPr lang="en-US"/>
          </a:p>
        </p:txBody>
      </p:sp>
      <p:sp>
        <p:nvSpPr>
          <p:cNvPr id="4" name="Slide Number Placeholder 3"/>
          <p:cNvSpPr>
            <a:spLocks noGrp="1"/>
          </p:cNvSpPr>
          <p:nvPr>
            <p:ph type="sldNum" sz="quarter" idx="10"/>
          </p:nvPr>
        </p:nvSpPr>
        <p:spPr/>
        <p:txBody>
          <a:bodyPr/>
          <a:lstStyle/>
          <a:p>
            <a:fld id="{BE71C8D7-B055-4074-B268-C76FA8D3D655}" type="slidenum">
              <a:rPr lang="en-US" smtClean="0"/>
              <a:t>3</a:t>
            </a:fld>
            <a:endParaRPr lang="en-US"/>
          </a:p>
        </p:txBody>
      </p:sp>
    </p:spTree>
    <p:extLst>
      <p:ext uri="{BB962C8B-B14F-4D97-AF65-F5344CB8AC3E}">
        <p14:creationId xmlns:p14="http://schemas.microsoft.com/office/powerpoint/2010/main" val="1346516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04433">
              <a:defRPr/>
            </a:pPr>
            <a:fld id="{BFAC5F00-99D7-4E9B-841A-11FABCFB1F63}" type="slidenum">
              <a:rPr lang="en-US">
                <a:solidFill>
                  <a:prstClr val="black"/>
                </a:solidFill>
                <a:latin typeface="Calibri"/>
              </a:rPr>
              <a:pPr defTabSz="904433">
                <a:defRPr/>
              </a:pPr>
              <a:t>5</a:t>
            </a:fld>
            <a:endParaRPr lang="en-US" dirty="0">
              <a:solidFill>
                <a:prstClr val="black"/>
              </a:solidFill>
              <a:latin typeface="Calibri"/>
            </a:endParaRPr>
          </a:p>
        </p:txBody>
      </p:sp>
    </p:spTree>
    <p:extLst>
      <p:ext uri="{BB962C8B-B14F-4D97-AF65-F5344CB8AC3E}">
        <p14:creationId xmlns:p14="http://schemas.microsoft.com/office/powerpoint/2010/main" val="274776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04433">
              <a:defRPr/>
            </a:pPr>
            <a:fld id="{BFAC5F00-99D7-4E9B-841A-11FABCFB1F63}" type="slidenum">
              <a:rPr lang="en-US">
                <a:solidFill>
                  <a:prstClr val="black"/>
                </a:solidFill>
                <a:latin typeface="Calibri"/>
              </a:rPr>
              <a:pPr defTabSz="904433">
                <a:defRPr/>
              </a:pPr>
              <a:t>6</a:t>
            </a:fld>
            <a:endParaRPr lang="en-US" dirty="0">
              <a:solidFill>
                <a:prstClr val="black"/>
              </a:solidFill>
              <a:latin typeface="Calibri"/>
            </a:endParaRPr>
          </a:p>
        </p:txBody>
      </p:sp>
    </p:spTree>
    <p:extLst>
      <p:ext uri="{BB962C8B-B14F-4D97-AF65-F5344CB8AC3E}">
        <p14:creationId xmlns:p14="http://schemas.microsoft.com/office/powerpoint/2010/main" val="4123095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0613" y="701675"/>
            <a:ext cx="4676775" cy="35083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04433">
              <a:defRPr/>
            </a:pPr>
            <a:fld id="{BFAC5F00-99D7-4E9B-841A-11FABCFB1F63}" type="slidenum">
              <a:rPr lang="en-US" sz="1800" kern="0">
                <a:solidFill>
                  <a:sysClr val="windowText" lastClr="000000"/>
                </a:solidFill>
              </a:rPr>
              <a:pPr defTabSz="904433">
                <a:defRPr/>
              </a:pPr>
              <a:t>7</a:t>
            </a:fld>
            <a:endParaRPr lang="en-US" sz="1800" kern="0" dirty="0">
              <a:solidFill>
                <a:sysClr val="windowText" lastClr="000000"/>
              </a:solidFill>
            </a:endParaRPr>
          </a:p>
        </p:txBody>
      </p:sp>
    </p:spTree>
    <p:extLst>
      <p:ext uri="{BB962C8B-B14F-4D97-AF65-F5344CB8AC3E}">
        <p14:creationId xmlns:p14="http://schemas.microsoft.com/office/powerpoint/2010/main" val="2574097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0613" y="701675"/>
            <a:ext cx="4676775" cy="35083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04433">
              <a:defRPr/>
            </a:pPr>
            <a:fld id="{BFAC5F00-99D7-4E9B-841A-11FABCFB1F63}" type="slidenum">
              <a:rPr lang="en-US" sz="1800" kern="0">
                <a:solidFill>
                  <a:sysClr val="windowText" lastClr="000000"/>
                </a:solidFill>
              </a:rPr>
              <a:pPr defTabSz="904433">
                <a:defRPr/>
              </a:pPr>
              <a:t>8</a:t>
            </a:fld>
            <a:endParaRPr lang="en-US" sz="1800" kern="0" dirty="0">
              <a:solidFill>
                <a:sysClr val="windowText" lastClr="000000"/>
              </a:solidFill>
            </a:endParaRPr>
          </a:p>
        </p:txBody>
      </p:sp>
    </p:spTree>
    <p:extLst>
      <p:ext uri="{BB962C8B-B14F-4D97-AF65-F5344CB8AC3E}">
        <p14:creationId xmlns:p14="http://schemas.microsoft.com/office/powerpoint/2010/main" val="359014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9869F-B9CC-43D0-B289-C053BC70A824}" type="slidenum">
              <a:rPr lang="en-US" smtClean="0"/>
              <a:pPr/>
              <a:t>9</a:t>
            </a:fld>
            <a:endParaRPr lang="en-US" dirty="0"/>
          </a:p>
        </p:txBody>
      </p:sp>
    </p:spTree>
    <p:extLst>
      <p:ext uri="{BB962C8B-B14F-4D97-AF65-F5344CB8AC3E}">
        <p14:creationId xmlns:p14="http://schemas.microsoft.com/office/powerpoint/2010/main" val="2233183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9869F-B9CC-43D0-B289-C053BC70A824}" type="slidenum">
              <a:rPr lang="en-US" smtClean="0"/>
              <a:pPr/>
              <a:t>10</a:t>
            </a:fld>
            <a:endParaRPr lang="en-US" dirty="0"/>
          </a:p>
        </p:txBody>
      </p:sp>
    </p:spTree>
    <p:extLst>
      <p:ext uri="{BB962C8B-B14F-4D97-AF65-F5344CB8AC3E}">
        <p14:creationId xmlns:p14="http://schemas.microsoft.com/office/powerpoint/2010/main" val="3913264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026" name="Picture 2" descr="\\TAMFIL06\transportation\Jobs\E9YXXXX TBARTA 2015\Graphics\Template\TBARTA-Master-Plan-PPT\TitleSlide-01.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
            <a:ext cx="9144001" cy="6858001"/>
          </a:xfrm>
          <a:prstGeom prst="rect">
            <a:avLst/>
          </a:prstGeom>
          <a:noFill/>
        </p:spPr>
      </p:pic>
      <p:sp>
        <p:nvSpPr>
          <p:cNvPr id="11" name="Title 10"/>
          <p:cNvSpPr>
            <a:spLocks noGrp="1"/>
          </p:cNvSpPr>
          <p:nvPr>
            <p:ph type="title"/>
          </p:nvPr>
        </p:nvSpPr>
        <p:spPr>
          <a:xfrm>
            <a:off x="4724400" y="1371600"/>
            <a:ext cx="4267200" cy="2667000"/>
          </a:xfrm>
        </p:spPr>
        <p:txBody>
          <a:bodyPr/>
          <a:lstStyle>
            <a:lvl1pPr>
              <a:defRPr>
                <a:solidFill>
                  <a:schemeClr val="tx1">
                    <a:lumMod val="50000"/>
                    <a:lumOff val="50000"/>
                  </a:schemeClr>
                </a:solidFill>
              </a:defRPr>
            </a:lvl1pPr>
          </a:lstStyle>
          <a:p>
            <a:r>
              <a:rPr lang="en-US" dirty="0"/>
              <a:t>Click to edit Master title style</a:t>
            </a:r>
          </a:p>
        </p:txBody>
      </p:sp>
      <p:sp>
        <p:nvSpPr>
          <p:cNvPr id="13" name="Text Placeholder 12"/>
          <p:cNvSpPr>
            <a:spLocks noGrp="1"/>
          </p:cNvSpPr>
          <p:nvPr>
            <p:ph type="body" sz="quarter" idx="10" hasCustomPrompt="1"/>
          </p:nvPr>
        </p:nvSpPr>
        <p:spPr>
          <a:xfrm>
            <a:off x="4724400" y="4191000"/>
            <a:ext cx="4267200" cy="533400"/>
          </a:xfrm>
        </p:spPr>
        <p:txBody>
          <a:bodyPr>
            <a:normAutofit/>
          </a:bodyPr>
          <a:lstStyle>
            <a:lvl1pPr>
              <a:buNone/>
              <a:defRPr sz="2800" b="0">
                <a:solidFill>
                  <a:schemeClr val="bg1">
                    <a:lumMod val="65000"/>
                  </a:schemeClr>
                </a:solidFill>
                <a:latin typeface="+mn-lt"/>
              </a:defRPr>
            </a:lvl1pPr>
          </a:lstStyle>
          <a:p>
            <a:pPr lvl="0"/>
            <a:r>
              <a:rPr lang="en-US" dirty="0"/>
              <a:t>Subheading</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0" y="1219200"/>
            <a:ext cx="9144000" cy="0"/>
          </a:xfrm>
          <a:prstGeom prst="line">
            <a:avLst/>
          </a:prstGeom>
          <a:ln w="63500">
            <a:solidFill>
              <a:srgbClr val="00B7BB"/>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bg1"/>
                </a:solidFill>
              </a:defRPr>
            </a:lvl1pPr>
          </a:lstStyle>
          <a:p>
            <a:fld id="{4390D177-8ED4-4E6E-A370-7B5754EDD586}" type="slidenum">
              <a:rPr lang="en-US" smtClean="0"/>
              <a:pPr/>
              <a:t>‹#›</a:t>
            </a:fld>
            <a:endParaRPr lang="en-US" dirty="0"/>
          </a:p>
        </p:txBody>
      </p:sp>
      <p:cxnSp>
        <p:nvCxnSpPr>
          <p:cNvPr id="7" name="Straight Connector 6"/>
          <p:cNvCxnSpPr/>
          <p:nvPr userDrawn="1"/>
        </p:nvCxnSpPr>
        <p:spPr>
          <a:xfrm>
            <a:off x="0" y="1219200"/>
            <a:ext cx="9144000" cy="0"/>
          </a:xfrm>
          <a:prstGeom prst="line">
            <a:avLst/>
          </a:prstGeom>
          <a:ln w="63500">
            <a:solidFill>
              <a:srgbClr val="00B7BB"/>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126C63-4CC9-4C3B-B072-D187DD204167}"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1740F-7E74-4D77-9A36-96338423B24A}" type="slidenum">
              <a:rPr lang="en-US" smtClean="0"/>
              <a:t>‹#›</a:t>
            </a:fld>
            <a:endParaRPr lang="en-US"/>
          </a:p>
        </p:txBody>
      </p:sp>
    </p:spTree>
    <p:extLst>
      <p:ext uri="{BB962C8B-B14F-4D97-AF65-F5344CB8AC3E}">
        <p14:creationId xmlns:p14="http://schemas.microsoft.com/office/powerpoint/2010/main" val="2838068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Content Placeholder 5"/>
          <p:cNvSpPr>
            <a:spLocks noGrp="1"/>
          </p:cNvSpPr>
          <p:nvPr>
            <p:ph sz="quarter" idx="10"/>
          </p:nvPr>
        </p:nvSpPr>
        <p:spPr>
          <a:xfrm>
            <a:off x="3657600" y="6248400"/>
            <a:ext cx="5486400" cy="381000"/>
          </a:xfrm>
        </p:spPr>
        <p:txBody>
          <a:bodyPr>
            <a:noAutofit/>
          </a:bodyPr>
          <a:lstStyle>
            <a:lvl1pPr marL="0" indent="0" algn="r">
              <a:buNone/>
              <a:defRPr lang="en-US" sz="2000" kern="1200" cap="all" baseline="0" dirty="0" smtClean="0">
                <a:solidFill>
                  <a:schemeClr val="bg1"/>
                </a:solidFill>
                <a:latin typeface="Myriad Pro" pitchFamily="34" charset="0"/>
                <a:ea typeface="+mn-ea"/>
                <a:cs typeface="+mn-cs"/>
              </a:defRPr>
            </a:lvl1pPr>
            <a:lvl2pPr>
              <a:defRPr lang="en-US" sz="3200" kern="1200" dirty="0" smtClean="0">
                <a:solidFill>
                  <a:srgbClr val="6185C4"/>
                </a:solidFill>
                <a:latin typeface="Myriad Pro" pitchFamily="34" charset="0"/>
                <a:ea typeface="+mn-ea"/>
                <a:cs typeface="+mn-cs"/>
              </a:defRPr>
            </a:lvl2pPr>
            <a:lvl3pPr>
              <a:defRPr lang="en-US" sz="3200" kern="1200" dirty="0" smtClean="0">
                <a:solidFill>
                  <a:srgbClr val="6185C4"/>
                </a:solidFill>
                <a:latin typeface="Myriad Pro" pitchFamily="34" charset="0"/>
                <a:ea typeface="+mn-ea"/>
                <a:cs typeface="+mn-cs"/>
              </a:defRPr>
            </a:lvl3pPr>
            <a:lvl4pPr>
              <a:defRPr lang="en-US" sz="3200" kern="1200" dirty="0" smtClean="0">
                <a:solidFill>
                  <a:srgbClr val="6185C4"/>
                </a:solidFill>
                <a:latin typeface="Myriad Pro" pitchFamily="34" charset="0"/>
                <a:ea typeface="+mn-ea"/>
                <a:cs typeface="+mn-cs"/>
              </a:defRPr>
            </a:lvl4pPr>
            <a:lvl5pPr marL="1828800" indent="0">
              <a:buNone/>
              <a:defRPr lang="en-US" sz="3200" kern="1200" dirty="0">
                <a:solidFill>
                  <a:srgbClr val="6185C4"/>
                </a:solidFill>
                <a:latin typeface="Myriad Pro" pitchFamily="34" charset="0"/>
                <a:ea typeface="+mn-ea"/>
                <a:cs typeface="+mn-cs"/>
              </a:defRPr>
            </a:lvl5pPr>
          </a:lstStyle>
          <a:p>
            <a:pPr lvl="0"/>
            <a:r>
              <a:rPr lang="en-US" dirty="0"/>
              <a:t>Click to edit Master text style</a:t>
            </a:r>
          </a:p>
        </p:txBody>
      </p:sp>
    </p:spTree>
    <p:extLst>
      <p:ext uri="{BB962C8B-B14F-4D97-AF65-F5344CB8AC3E}">
        <p14:creationId xmlns:p14="http://schemas.microsoft.com/office/powerpoint/2010/main" val="1730050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p:cNvSpPr>
            <a:spLocks noGrp="1"/>
          </p:cNvSpPr>
          <p:nvPr>
            <p:ph sz="quarter" idx="10"/>
          </p:nvPr>
        </p:nvSpPr>
        <p:spPr>
          <a:xfrm>
            <a:off x="3657600" y="6248400"/>
            <a:ext cx="5486400" cy="381000"/>
          </a:xfrm>
        </p:spPr>
        <p:txBody>
          <a:bodyPr>
            <a:noAutofit/>
          </a:bodyPr>
          <a:lstStyle>
            <a:lvl1pPr marL="0" indent="0" algn="r">
              <a:buNone/>
              <a:defRPr lang="en-US" sz="2000" kern="1200" cap="all" baseline="0" dirty="0" smtClean="0">
                <a:solidFill>
                  <a:schemeClr val="bg1"/>
                </a:solidFill>
                <a:latin typeface="Myriad Pro" pitchFamily="34" charset="0"/>
                <a:ea typeface="+mn-ea"/>
                <a:cs typeface="+mn-cs"/>
              </a:defRPr>
            </a:lvl1pPr>
            <a:lvl2pPr>
              <a:defRPr lang="en-US" sz="3200" kern="1200" dirty="0" smtClean="0">
                <a:solidFill>
                  <a:srgbClr val="6185C4"/>
                </a:solidFill>
                <a:latin typeface="Myriad Pro" pitchFamily="34" charset="0"/>
                <a:ea typeface="+mn-ea"/>
                <a:cs typeface="+mn-cs"/>
              </a:defRPr>
            </a:lvl2pPr>
            <a:lvl3pPr>
              <a:defRPr lang="en-US" sz="3200" kern="1200" dirty="0" smtClean="0">
                <a:solidFill>
                  <a:srgbClr val="6185C4"/>
                </a:solidFill>
                <a:latin typeface="Myriad Pro" pitchFamily="34" charset="0"/>
                <a:ea typeface="+mn-ea"/>
                <a:cs typeface="+mn-cs"/>
              </a:defRPr>
            </a:lvl3pPr>
            <a:lvl4pPr>
              <a:defRPr lang="en-US" sz="3200" kern="1200" dirty="0" smtClean="0">
                <a:solidFill>
                  <a:srgbClr val="6185C4"/>
                </a:solidFill>
                <a:latin typeface="Myriad Pro" pitchFamily="34" charset="0"/>
                <a:ea typeface="+mn-ea"/>
                <a:cs typeface="+mn-cs"/>
              </a:defRPr>
            </a:lvl4pPr>
            <a:lvl5pPr marL="1828800" indent="0">
              <a:buNone/>
              <a:defRPr lang="en-US" sz="3200" kern="1200" dirty="0">
                <a:solidFill>
                  <a:srgbClr val="6185C4"/>
                </a:solidFill>
                <a:latin typeface="Myriad Pro" pitchFamily="34" charset="0"/>
                <a:ea typeface="+mn-ea"/>
                <a:cs typeface="+mn-cs"/>
              </a:defRPr>
            </a:lvl5pPr>
          </a:lstStyle>
          <a:p>
            <a:pPr lvl="0"/>
            <a:r>
              <a:rPr lang="en-US" dirty="0"/>
              <a:t>Click to edit Master text style</a:t>
            </a:r>
          </a:p>
        </p:txBody>
      </p:sp>
    </p:spTree>
    <p:extLst>
      <p:ext uri="{BB962C8B-B14F-4D97-AF65-F5344CB8AC3E}">
        <p14:creationId xmlns:p14="http://schemas.microsoft.com/office/powerpoint/2010/main" val="2972787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p:cNvSpPr>
            <a:spLocks noGrp="1"/>
          </p:cNvSpPr>
          <p:nvPr>
            <p:ph sz="quarter" idx="10"/>
          </p:nvPr>
        </p:nvSpPr>
        <p:spPr>
          <a:xfrm>
            <a:off x="3657600" y="6248400"/>
            <a:ext cx="5486400" cy="381000"/>
          </a:xfrm>
        </p:spPr>
        <p:txBody>
          <a:bodyPr>
            <a:noAutofit/>
          </a:bodyPr>
          <a:lstStyle>
            <a:lvl1pPr marL="0" indent="0" algn="r">
              <a:buNone/>
              <a:defRPr lang="en-US" sz="2000" kern="1200" cap="all" baseline="0" dirty="0" smtClean="0">
                <a:solidFill>
                  <a:schemeClr val="bg1"/>
                </a:solidFill>
                <a:latin typeface="Myriad Pro" pitchFamily="34" charset="0"/>
                <a:ea typeface="+mn-ea"/>
                <a:cs typeface="+mn-cs"/>
              </a:defRPr>
            </a:lvl1pPr>
            <a:lvl2pPr>
              <a:defRPr lang="en-US" sz="3200" kern="1200" dirty="0" smtClean="0">
                <a:solidFill>
                  <a:srgbClr val="6185C4"/>
                </a:solidFill>
                <a:latin typeface="Myriad Pro" pitchFamily="34" charset="0"/>
                <a:ea typeface="+mn-ea"/>
                <a:cs typeface="+mn-cs"/>
              </a:defRPr>
            </a:lvl2pPr>
            <a:lvl3pPr>
              <a:defRPr lang="en-US" sz="3200" kern="1200" dirty="0" smtClean="0">
                <a:solidFill>
                  <a:srgbClr val="6185C4"/>
                </a:solidFill>
                <a:latin typeface="Myriad Pro" pitchFamily="34" charset="0"/>
                <a:ea typeface="+mn-ea"/>
                <a:cs typeface="+mn-cs"/>
              </a:defRPr>
            </a:lvl3pPr>
            <a:lvl4pPr>
              <a:defRPr lang="en-US" sz="3200" kern="1200" dirty="0" smtClean="0">
                <a:solidFill>
                  <a:srgbClr val="6185C4"/>
                </a:solidFill>
                <a:latin typeface="Myriad Pro" pitchFamily="34" charset="0"/>
                <a:ea typeface="+mn-ea"/>
                <a:cs typeface="+mn-cs"/>
              </a:defRPr>
            </a:lvl4pPr>
            <a:lvl5pPr marL="1828800" indent="0">
              <a:buNone/>
              <a:defRPr lang="en-US" sz="3200" kern="1200" dirty="0">
                <a:solidFill>
                  <a:srgbClr val="6185C4"/>
                </a:solidFill>
                <a:latin typeface="Myriad Pro" pitchFamily="34" charset="0"/>
                <a:ea typeface="+mn-ea"/>
                <a:cs typeface="+mn-cs"/>
              </a:defRPr>
            </a:lvl5pPr>
          </a:lstStyle>
          <a:p>
            <a:pPr lvl="0"/>
            <a:r>
              <a:rPr lang="en-US" dirty="0"/>
              <a:t>Click to edit Master text style</a:t>
            </a:r>
          </a:p>
        </p:txBody>
      </p:sp>
    </p:spTree>
    <p:extLst>
      <p:ext uri="{BB962C8B-B14F-4D97-AF65-F5344CB8AC3E}">
        <p14:creationId xmlns:p14="http://schemas.microsoft.com/office/powerpoint/2010/main" val="3322940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2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42588" y="1505688"/>
            <a:ext cx="7458825" cy="553998"/>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2487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321132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bg1"/>
                </a:solidFill>
              </a:defRPr>
            </a:lvl1pPr>
          </a:lstStyle>
          <a:p>
            <a:fld id="{4390D177-8ED4-4E6E-A370-7B5754EDD586}" type="slidenum">
              <a:rPr lang="en-US" smtClean="0"/>
              <a:pPr/>
              <a:t>‹#›</a:t>
            </a:fld>
            <a:endParaRPr lang="en-US" dirty="0"/>
          </a:p>
        </p:txBody>
      </p:sp>
    </p:spTree>
    <p:extLst>
      <p:ext uri="{BB962C8B-B14F-4D97-AF65-F5344CB8AC3E}">
        <p14:creationId xmlns:p14="http://schemas.microsoft.com/office/powerpoint/2010/main" val="2847552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001000" cy="914400"/>
          </a:xfr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304800" y="1371600"/>
            <a:ext cx="8534400" cy="4572000"/>
          </a:xfrm>
        </p:spPr>
        <p:txBody>
          <a:bodyPr/>
          <a:lstStyle>
            <a:lvl1pPr>
              <a:buFontTx/>
              <a:buNone/>
              <a:defRPr sz="3000">
                <a:latin typeface="+mn-lt"/>
              </a:defRPr>
            </a:lvl1pPr>
            <a:lvl2pPr marL="568325" indent="-390525">
              <a:buSzPct val="125000"/>
              <a:buFontTx/>
              <a:buBlip>
                <a:blip r:embed="rId2"/>
              </a:buBlip>
              <a:defRPr>
                <a:solidFill>
                  <a:srgbClr val="00B7BB"/>
                </a:solidFill>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7848600" y="114300"/>
            <a:ext cx="1371600" cy="66941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250" dirty="0">
                <a:solidFill>
                  <a:schemeClr val="bg1"/>
                </a:solidFill>
                <a:latin typeface="Eveleth Thin" pitchFamily="50" charset="0"/>
              </a:rPr>
              <a:t>One Region</a:t>
            </a:r>
          </a:p>
          <a:p>
            <a:pPr algn="ctr"/>
            <a:r>
              <a:rPr lang="en-US" sz="1250" dirty="0">
                <a:solidFill>
                  <a:schemeClr val="bg1"/>
                </a:solidFill>
                <a:latin typeface="Eveleth Thin" pitchFamily="50" charset="0"/>
              </a:rPr>
              <a:t>One Plan</a:t>
            </a:r>
          </a:p>
          <a:p>
            <a:pPr algn="ctr"/>
            <a:r>
              <a:rPr lang="en-US" sz="1250" dirty="0">
                <a:solidFill>
                  <a:schemeClr val="bg1"/>
                </a:solidFill>
                <a:latin typeface="Eveleth Thin" pitchFamily="50" charset="0"/>
              </a:rPr>
              <a:t>One Voice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001000" cy="914400"/>
          </a:xfr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304800" y="1371600"/>
            <a:ext cx="8534400" cy="4572000"/>
          </a:xfrm>
        </p:spPr>
        <p:txBody>
          <a:bodyPr/>
          <a:lstStyle>
            <a:lvl1pPr marL="461963" indent="-461963">
              <a:buSzPct val="125000"/>
              <a:buFontTx/>
              <a:buBlip>
                <a:blip r:embed="rId2"/>
              </a:buBlip>
              <a:defRPr sz="3000">
                <a:latin typeface="+mn-lt"/>
              </a:defRPr>
            </a:lvl1pPr>
            <a:lvl2pPr marL="914400" indent="-452438">
              <a:buSzPct val="100000"/>
              <a:buFont typeface="Wingdings" pitchFamily="2" charset="2"/>
              <a:buChar char="Ø"/>
              <a:defRPr sz="2400">
                <a:solidFill>
                  <a:srgbClr val="00B7BB"/>
                </a:solidFill>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371600"/>
            <a:ext cx="8534400" cy="2057400"/>
          </a:xfrm>
        </p:spPr>
        <p:txBody>
          <a:bodyPr/>
          <a:lstStyle>
            <a:lvl1pPr marL="0" indent="0">
              <a:buNone/>
              <a:defRPr sz="2800">
                <a:latin typeface="+mn-lt"/>
              </a:defRPr>
            </a:lvl1pPr>
            <a:lvl2pPr marL="568325" indent="-452438">
              <a:buSzPct val="125000"/>
              <a:buFontTx/>
              <a:buBlip>
                <a:blip r:embed="rId2"/>
              </a:buBlip>
              <a:defRPr sz="2400">
                <a:solidFill>
                  <a:srgbClr val="00B7BB"/>
                </a:solidFill>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8" name="Content Placeholder 2"/>
          <p:cNvSpPr>
            <a:spLocks noGrp="1"/>
          </p:cNvSpPr>
          <p:nvPr>
            <p:ph sz="half" idx="10"/>
          </p:nvPr>
        </p:nvSpPr>
        <p:spPr>
          <a:xfrm>
            <a:off x="304800" y="3505200"/>
            <a:ext cx="8534400" cy="2438400"/>
          </a:xfrm>
        </p:spPr>
        <p:txBody>
          <a:bodyPr/>
          <a:lstStyle>
            <a:lvl1pPr marL="0" indent="0">
              <a:buNone/>
              <a:defRPr sz="2800">
                <a:latin typeface="+mn-lt"/>
              </a:defRPr>
            </a:lvl1pPr>
            <a:lvl2pPr marL="568325" indent="-452438">
              <a:buSzPct val="125000"/>
              <a:buFontTx/>
              <a:buBlip>
                <a:blip r:embed="rId2"/>
              </a:buBlip>
              <a:defRPr sz="2400">
                <a:solidFill>
                  <a:srgbClr val="00B7BB"/>
                </a:solidFill>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0" indent="0">
              <a:buNone/>
              <a:defRPr sz="2800"/>
            </a:lvl1pPr>
            <a:lvl2pPr marL="568325" indent="-452438">
              <a:buSzPct val="125000"/>
              <a:buFontTx/>
              <a:buBlip>
                <a:blip r:embed="rId2"/>
              </a:buBlip>
              <a:defRPr sz="2400">
                <a:solidFill>
                  <a:srgbClr val="00B7BB"/>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0"/>
          </p:nvPr>
        </p:nvSpPr>
        <p:spPr>
          <a:xfrm>
            <a:off x="4648200" y="1600200"/>
            <a:ext cx="4038600" cy="4525963"/>
          </a:xfrm>
        </p:spPr>
        <p:txBody>
          <a:bodyPr/>
          <a:lstStyle>
            <a:lvl1pPr marL="0" indent="0">
              <a:buNone/>
              <a:defRPr sz="2800"/>
            </a:lvl1pPr>
            <a:lvl2pPr marL="568325" indent="-452438">
              <a:buSzPct val="125000"/>
              <a:buFontTx/>
              <a:buBlip>
                <a:blip r:embed="rId2"/>
              </a:buBlip>
              <a:defRPr sz="2400">
                <a:solidFill>
                  <a:srgbClr val="00B7BB"/>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TAMFIL06\transportation\Jobs\E9YXXXX TBARTA 2015\Graphics\Template\TBARTA-Master-Plan-PPT\InteriorSlide-01.png"/>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152400" y="0"/>
            <a:ext cx="80010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4800" y="1600201"/>
            <a:ext cx="8534400" cy="4343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marL="1143000" lvl="2" indent="-228600" algn="l" defTabSz="914400" rtl="0" eaLnBrk="1" latinLnBrk="0" hangingPunct="1">
              <a:spcBef>
                <a:spcPct val="20000"/>
              </a:spcBef>
              <a:buFont typeface="Arial" pitchFamily="34" charset="0"/>
              <a:buChar char="•"/>
            </a:pPr>
            <a:r>
              <a:rPr lang="en-US" dirty="0"/>
              <a:t>Third level</a:t>
            </a:r>
          </a:p>
          <a:p>
            <a:pPr marL="1600200" lvl="3" indent="-228600" algn="l" defTabSz="914400" rtl="0" eaLnBrk="1" latinLnBrk="0" hangingPunct="1">
              <a:spcBef>
                <a:spcPct val="20000"/>
              </a:spcBef>
              <a:buFont typeface="Arial" pitchFamily="34" charset="0"/>
              <a:buChar char="–"/>
            </a:pPr>
            <a:r>
              <a:rPr lang="en-US" dirty="0"/>
              <a:t>Fourth level</a:t>
            </a:r>
          </a:p>
          <a:p>
            <a:pPr marL="2057400" lvl="4" indent="-228600" algn="l" defTabSz="914400" rtl="0" eaLnBrk="1" latinLnBrk="0" hangingPunct="1">
              <a:spcBef>
                <a:spcPct val="20000"/>
              </a:spcBef>
              <a:buFont typeface="Arial" pitchFamily="34" charset="0"/>
              <a:buChar char="»"/>
            </a:pPr>
            <a:r>
              <a:rPr lang="en-US" dirty="0"/>
              <a:t>Fifth level</a:t>
            </a:r>
          </a:p>
        </p:txBody>
      </p:sp>
      <p:cxnSp>
        <p:nvCxnSpPr>
          <p:cNvPr id="9" name="Straight Connector 8"/>
          <p:cNvCxnSpPr/>
          <p:nvPr/>
        </p:nvCxnSpPr>
        <p:spPr>
          <a:xfrm>
            <a:off x="0" y="1018593"/>
            <a:ext cx="9144000" cy="0"/>
          </a:xfrm>
          <a:prstGeom prst="line">
            <a:avLst/>
          </a:prstGeom>
          <a:ln w="63500">
            <a:solidFill>
              <a:srgbClr val="3E445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69" r:id="rId4"/>
    <p:sldLayoutId id="2147483657" r:id="rId5"/>
    <p:sldLayoutId id="2147483668"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70" r:id="rId17"/>
    <p:sldLayoutId id="2147483672" r:id="rId18"/>
    <p:sldLayoutId id="2147483673" r:id="rId19"/>
    <p:sldLayoutId id="2147483674" r:id="rId20"/>
    <p:sldLayoutId id="2147483675" r:id="rId21"/>
  </p:sldLayoutIdLst>
  <p:txStyles>
    <p:titleStyle>
      <a:lvl1pPr marL="0" algn="l" defTabSz="914400" rtl="0" eaLnBrk="1" latinLnBrk="0" hangingPunct="1">
        <a:spcBef>
          <a:spcPct val="0"/>
        </a:spcBef>
        <a:buNone/>
        <a:defRPr lang="en-US" sz="3600" kern="1200" dirty="0" smtClean="0">
          <a:solidFill>
            <a:schemeClr val="bg1"/>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lang="en-US" sz="3200" kern="1200" dirty="0" smtClean="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lang="en-US" sz="2800" kern="1200" dirty="0" smtClean="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2400" kern="1200" dirty="0" smtClean="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2000" kern="1200" dirty="0" smtClean="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2000" kern="1200" dirty="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381000" y="1600200"/>
            <a:ext cx="8610600" cy="4648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p:nvCxnSpPr>
        <p:spPr>
          <a:xfrm>
            <a:off x="0" y="1219200"/>
            <a:ext cx="91440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525968"/>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spcBef>
          <a:spcPct val="0"/>
        </a:spcBef>
        <a:buNone/>
        <a:defRPr sz="3600" kern="1200">
          <a:solidFill>
            <a:srgbClr val="702F67"/>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95800" y="1524000"/>
            <a:ext cx="4648200" cy="1676400"/>
          </a:xfrm>
        </p:spPr>
        <p:txBody>
          <a:bodyPr>
            <a:noAutofit/>
          </a:bodyPr>
          <a:lstStyle/>
          <a:p>
            <a:pPr algn="ctr"/>
            <a:r>
              <a:rPr lang="en-US" sz="3200" b="1" i="1" dirty="0">
                <a:solidFill>
                  <a:schemeClr val="tx1"/>
                </a:solidFill>
              </a:rPr>
              <a:t>Regional </a:t>
            </a:r>
            <a:r>
              <a:rPr lang="en-US" sz="3200" b="1" dirty="0">
                <a:solidFill>
                  <a:schemeClr val="tx1"/>
                </a:solidFill>
              </a:rPr>
              <a:t>Public Transit Challenges in Tampa Bay and TBARTA’s Evolving Role</a:t>
            </a:r>
          </a:p>
        </p:txBody>
      </p:sp>
      <p:sp>
        <p:nvSpPr>
          <p:cNvPr id="2" name="TextBox 1"/>
          <p:cNvSpPr txBox="1"/>
          <p:nvPr/>
        </p:nvSpPr>
        <p:spPr>
          <a:xfrm>
            <a:off x="4731867" y="3143071"/>
            <a:ext cx="4412133" cy="1200329"/>
          </a:xfrm>
          <a:prstGeom prst="rect">
            <a:avLst/>
          </a:prstGeom>
          <a:noFill/>
        </p:spPr>
        <p:txBody>
          <a:bodyPr wrap="square" rtlCol="0">
            <a:spAutoFit/>
          </a:bodyPr>
          <a:lstStyle/>
          <a:p>
            <a:pPr algn="ctr"/>
            <a:endParaRPr lang="en-US" sz="2400" dirty="0"/>
          </a:p>
          <a:p>
            <a:pPr algn="ctr"/>
            <a:r>
              <a:rPr lang="en-US" sz="2400" dirty="0"/>
              <a:t>Michael A. Case, Interim Executive Director</a:t>
            </a:r>
          </a:p>
        </p:txBody>
      </p:sp>
      <p:pic>
        <p:nvPicPr>
          <p:cNvPr id="5" name="Picture 4">
            <a:extLst>
              <a:ext uri="{FF2B5EF4-FFF2-40B4-BE49-F238E27FC236}">
                <a16:creationId xmlns:a16="http://schemas.microsoft.com/office/drawing/2014/main" id="{B8B080E6-B4F3-465B-ADF7-3DF9C4F047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1910" y="4488597"/>
            <a:ext cx="3093480" cy="1397537"/>
          </a:xfrm>
          <a:prstGeom prst="rect">
            <a:avLst/>
          </a:prstGeom>
        </p:spPr>
      </p:pic>
    </p:spTree>
    <p:extLst>
      <p:ext uri="{BB962C8B-B14F-4D97-AF65-F5344CB8AC3E}">
        <p14:creationId xmlns:p14="http://schemas.microsoft.com/office/powerpoint/2010/main" val="223177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5193" r="1310"/>
          <a:stretch/>
        </p:blipFill>
        <p:spPr>
          <a:xfrm>
            <a:off x="0" y="1066800"/>
            <a:ext cx="6677095" cy="5029200"/>
          </a:xfrm>
          <a:prstGeom prst="rect">
            <a:avLst/>
          </a:prstGeom>
        </p:spPr>
      </p:pic>
      <p:sp>
        <p:nvSpPr>
          <p:cNvPr id="4" name="Rectangle 3">
            <a:extLst>
              <a:ext uri="{FF2B5EF4-FFF2-40B4-BE49-F238E27FC236}">
                <a16:creationId xmlns:a16="http://schemas.microsoft.com/office/drawing/2014/main" id="{A3891317-CC91-4492-A570-AC7C54EDBE7F}"/>
              </a:ext>
            </a:extLst>
          </p:cNvPr>
          <p:cNvSpPr/>
          <p:nvPr/>
        </p:nvSpPr>
        <p:spPr>
          <a:xfrm>
            <a:off x="6530715" y="1189925"/>
            <a:ext cx="2635770" cy="4478149"/>
          </a:xfrm>
          <a:prstGeom prst="rect">
            <a:avLst/>
          </a:prstGeom>
          <a:noFill/>
          <a:ln>
            <a:noFill/>
          </a:ln>
        </p:spPr>
        <p:txBody>
          <a:bodyPr wrap="square" lIns="91440" tIns="45720" rIns="91440">
            <a:spAutoFit/>
          </a:bodyPr>
          <a:lstStyle/>
          <a:p>
            <a:pPr lvl="0" algn="ctr"/>
            <a:endParaRPr lang="en-US" sz="2400" b="1" dirty="0">
              <a:solidFill>
                <a:prstClr val="black"/>
              </a:solidFill>
              <a:latin typeface="Myriad Pro" panose="020B0503030403020204" pitchFamily="34" charset="0"/>
            </a:endParaRPr>
          </a:p>
          <a:p>
            <a:pPr marL="342900" lvl="0" indent="-342900" defTabSz="879475">
              <a:spcAft>
                <a:spcPts val="600"/>
              </a:spcAft>
              <a:buFont typeface="Arial" panose="020B0604020202020204" pitchFamily="34" charset="0"/>
              <a:buChar char="•"/>
            </a:pPr>
            <a:r>
              <a:rPr lang="en-US" sz="3200" dirty="0">
                <a:solidFill>
                  <a:schemeClr val="tx2">
                    <a:lumMod val="60000"/>
                    <a:lumOff val="40000"/>
                  </a:schemeClr>
                </a:solidFill>
                <a:latin typeface="Myriad Pro" panose="020B0503030403020204" pitchFamily="34" charset="0"/>
              </a:rPr>
              <a:t>Daily Trips to Regional Activity Centers</a:t>
            </a:r>
          </a:p>
          <a:p>
            <a:pPr marL="342900" lvl="0" indent="-342900" defTabSz="879475">
              <a:spcAft>
                <a:spcPts val="600"/>
              </a:spcAft>
              <a:buFont typeface="Arial" panose="020B0604020202020204" pitchFamily="34" charset="0"/>
              <a:buChar char="•"/>
            </a:pPr>
            <a:r>
              <a:rPr lang="en-US" sz="3200" dirty="0">
                <a:solidFill>
                  <a:schemeClr val="tx2">
                    <a:lumMod val="60000"/>
                    <a:lumOff val="40000"/>
                  </a:schemeClr>
                </a:solidFill>
                <a:latin typeface="Myriad Pro" panose="020B0503030403020204" pitchFamily="34" charset="0"/>
              </a:rPr>
              <a:t>Reflects Actual Travel Decisions</a:t>
            </a:r>
          </a:p>
        </p:txBody>
      </p:sp>
      <p:sp>
        <p:nvSpPr>
          <p:cNvPr id="6" name="Rectangle 5">
            <a:extLst>
              <a:ext uri="{FF2B5EF4-FFF2-40B4-BE49-F238E27FC236}">
                <a16:creationId xmlns:a16="http://schemas.microsoft.com/office/drawing/2014/main" id="{C5F85711-1F3F-432D-9B8A-1B6BD8FCE622}"/>
              </a:ext>
            </a:extLst>
          </p:cNvPr>
          <p:cNvSpPr>
            <a:spLocks noChangeArrowheads="1"/>
          </p:cNvSpPr>
          <p:nvPr/>
        </p:nvSpPr>
        <p:spPr bwMode="auto">
          <a:xfrm>
            <a:off x="0" y="218048"/>
            <a:ext cx="7848600" cy="556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algn="ctr" eaLnBrk="0" fontAlgn="base" hangingPunct="0">
              <a:spcBef>
                <a:spcPct val="0"/>
              </a:spcBef>
              <a:spcAft>
                <a:spcPct val="0"/>
              </a:spcAft>
            </a:pPr>
            <a:r>
              <a:rPr lang="en-US" sz="2800" dirty="0">
                <a:solidFill>
                  <a:schemeClr val="bg1"/>
                </a:solidFill>
                <a:latin typeface="Century Gothic" panose="020B0502020202020204" pitchFamily="34" charset="0"/>
                <a:cs typeface="Arial" pitchFamily="34" charset="0"/>
              </a:rPr>
              <a:t>DESIGN: 2040 TRAVEL MARKET</a:t>
            </a:r>
          </a:p>
        </p:txBody>
      </p:sp>
    </p:spTree>
    <p:extLst>
      <p:ext uri="{BB962C8B-B14F-4D97-AF65-F5344CB8AC3E}">
        <p14:creationId xmlns:p14="http://schemas.microsoft.com/office/powerpoint/2010/main" val="2381278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7883" y="1159809"/>
            <a:ext cx="8068235" cy="4538382"/>
          </a:xfrm>
          <a:prstGeom prst="rect">
            <a:avLst/>
          </a:prstGeom>
          <a:blipFill>
            <a:blip r:embed="rId2" cstate="print"/>
            <a:stretch>
              <a:fillRect/>
            </a:stretch>
          </a:blipFill>
        </p:spPr>
        <p:txBody>
          <a:bodyPr wrap="square" lIns="0" tIns="0" rIns="0" bIns="0" rtlCol="0"/>
          <a:lstStyle/>
          <a:p>
            <a:endParaRPr sz="1588"/>
          </a:p>
        </p:txBody>
      </p:sp>
      <p:sp>
        <p:nvSpPr>
          <p:cNvPr id="14" name="Rectangle 13">
            <a:extLst>
              <a:ext uri="{FF2B5EF4-FFF2-40B4-BE49-F238E27FC236}">
                <a16:creationId xmlns:a16="http://schemas.microsoft.com/office/drawing/2014/main" id="{C9BFB0A0-C540-4BC6-A3F7-0CE55948792A}"/>
              </a:ext>
            </a:extLst>
          </p:cNvPr>
          <p:cNvSpPr/>
          <p:nvPr/>
        </p:nvSpPr>
        <p:spPr>
          <a:xfrm>
            <a:off x="537882" y="4648200"/>
            <a:ext cx="5441950" cy="867930"/>
          </a:xfrm>
          <a:prstGeom prst="rect">
            <a:avLst/>
          </a:prstGeom>
        </p:spPr>
        <p:txBody>
          <a:bodyPr wrap="square">
            <a:spAutoFit/>
          </a:bodyPr>
          <a:lstStyle/>
          <a:p>
            <a:pPr defTabSz="992188" eaLnBrk="0" hangingPunct="0">
              <a:lnSpc>
                <a:spcPct val="90000"/>
              </a:lnSpc>
              <a:defRPr/>
            </a:pPr>
            <a:r>
              <a:rPr lang="en-US" sz="2800" kern="0" dirty="0">
                <a:solidFill>
                  <a:schemeClr val="bg1"/>
                </a:solidFill>
                <a:latin typeface="Century Gothic" panose="020B0502020202020204" pitchFamily="34" charset="0"/>
              </a:rPr>
              <a:t>Southbound span built in 1990</a:t>
            </a:r>
          </a:p>
          <a:p>
            <a:pPr defTabSz="992188" eaLnBrk="0" hangingPunct="0">
              <a:lnSpc>
                <a:spcPct val="90000"/>
              </a:lnSpc>
              <a:defRPr/>
            </a:pPr>
            <a:r>
              <a:rPr lang="en-US" sz="2800" kern="0" dirty="0">
                <a:solidFill>
                  <a:schemeClr val="bg1"/>
                </a:solidFill>
                <a:latin typeface="Century Gothic" panose="020B0502020202020204" pitchFamily="34" charset="0"/>
              </a:rPr>
              <a:t>Northbound span built in 1960</a:t>
            </a:r>
          </a:p>
        </p:txBody>
      </p:sp>
      <p:sp>
        <p:nvSpPr>
          <p:cNvPr id="15" name="Rectangle 14">
            <a:extLst>
              <a:ext uri="{FF2B5EF4-FFF2-40B4-BE49-F238E27FC236}">
                <a16:creationId xmlns:a16="http://schemas.microsoft.com/office/drawing/2014/main" id="{84BFFCEE-42A4-48FF-A22B-82313534F9BE}"/>
              </a:ext>
            </a:extLst>
          </p:cNvPr>
          <p:cNvSpPr>
            <a:spLocks noChangeArrowheads="1"/>
          </p:cNvSpPr>
          <p:nvPr/>
        </p:nvSpPr>
        <p:spPr bwMode="auto">
          <a:xfrm>
            <a:off x="0" y="218048"/>
            <a:ext cx="7848600" cy="556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algn="ctr" eaLnBrk="0" fontAlgn="base" hangingPunct="0">
              <a:spcBef>
                <a:spcPct val="0"/>
              </a:spcBef>
              <a:spcAft>
                <a:spcPct val="0"/>
              </a:spcAft>
            </a:pPr>
            <a:r>
              <a:rPr lang="en-US" sz="2800" dirty="0">
                <a:solidFill>
                  <a:schemeClr val="bg1"/>
                </a:solidFill>
                <a:latin typeface="Century Gothic" panose="020B0502020202020204" pitchFamily="34" charset="0"/>
                <a:cs typeface="Arial" pitchFamily="34" charset="0"/>
              </a:rPr>
              <a:t>DESIGN: TAMPA TO ST. PETE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81800" y="1286604"/>
            <a:ext cx="2362200" cy="4678204"/>
          </a:xfrm>
          <a:prstGeom prst="rect">
            <a:avLst/>
          </a:prstGeom>
          <a:solidFill>
            <a:schemeClr val="bg1">
              <a:alpha val="75000"/>
            </a:schemeClr>
          </a:solidFill>
          <a:ln>
            <a:noFill/>
          </a:ln>
        </p:spPr>
        <p:txBody>
          <a:bodyPr wrap="square" lIns="91440" tIns="45720" rIns="91440">
            <a:spAutoFit/>
          </a:bodyPr>
          <a:lstStyle/>
          <a:p>
            <a:pPr lvl="0" algn="ctr"/>
            <a:r>
              <a:rPr lang="en-US" sz="2000" b="1" dirty="0">
                <a:solidFill>
                  <a:prstClr val="black"/>
                </a:solidFill>
                <a:latin typeface="Myriad Pro" panose="020B0503030403020204" pitchFamily="34" charset="0"/>
              </a:rPr>
              <a:t>Individual Travel Markets</a:t>
            </a:r>
          </a:p>
          <a:p>
            <a:pPr lvl="0" algn="ctr"/>
            <a:endParaRPr lang="en-US" sz="1400" b="1" dirty="0">
              <a:solidFill>
                <a:prstClr val="black"/>
              </a:solidFill>
              <a:latin typeface="Myriad Pro" panose="020B0503030403020204" pitchFamily="34" charset="0"/>
            </a:endParaRPr>
          </a:p>
          <a:p>
            <a:pPr marL="457200" lvl="0" indent="-279400">
              <a:spcAft>
                <a:spcPts val="600"/>
              </a:spcAft>
              <a:buFont typeface="Arial" panose="020B0604020202020204" pitchFamily="34" charset="0"/>
              <a:buChar char="•"/>
            </a:pPr>
            <a:r>
              <a:rPr lang="en-US" sz="1400" dirty="0">
                <a:solidFill>
                  <a:schemeClr val="tx2">
                    <a:lumMod val="60000"/>
                    <a:lumOff val="40000"/>
                  </a:schemeClr>
                </a:solidFill>
                <a:latin typeface="Myriad Pro" panose="020B0503030403020204" pitchFamily="34" charset="0"/>
              </a:rPr>
              <a:t>Zone to Zone desire lines (center of Zones)</a:t>
            </a:r>
          </a:p>
          <a:p>
            <a:pPr marL="457200" lvl="0" indent="-279400">
              <a:spcAft>
                <a:spcPts val="600"/>
              </a:spcAft>
              <a:buFont typeface="Arial" panose="020B0604020202020204" pitchFamily="34" charset="0"/>
              <a:buChar char="•"/>
            </a:pPr>
            <a:r>
              <a:rPr lang="en-US" sz="1400" dirty="0">
                <a:solidFill>
                  <a:schemeClr val="tx2">
                    <a:lumMod val="60000"/>
                    <a:lumOff val="40000"/>
                  </a:schemeClr>
                </a:solidFill>
                <a:latin typeface="Myriad Pro" panose="020B0503030403020204" pitchFamily="34" charset="0"/>
              </a:rPr>
              <a:t>Illustration of individual zones relationship to other zones</a:t>
            </a:r>
          </a:p>
          <a:p>
            <a:pPr marL="457200" lvl="0" indent="-279400">
              <a:spcAft>
                <a:spcPts val="600"/>
              </a:spcAft>
              <a:buFont typeface="Arial" panose="020B0604020202020204" pitchFamily="34" charset="0"/>
              <a:buChar char="•"/>
            </a:pPr>
            <a:r>
              <a:rPr lang="en-US" sz="1400" dirty="0">
                <a:solidFill>
                  <a:schemeClr val="tx2">
                    <a:lumMod val="60000"/>
                    <a:lumOff val="40000"/>
                  </a:schemeClr>
                </a:solidFill>
                <a:latin typeface="Myriad Pro" panose="020B0503030403020204" pitchFamily="34" charset="0"/>
              </a:rPr>
              <a:t>Does not include all zonal relationships (only top 5)</a:t>
            </a:r>
          </a:p>
          <a:p>
            <a:pPr marL="457200" lvl="0" indent="-279400">
              <a:spcAft>
                <a:spcPts val="600"/>
              </a:spcAft>
              <a:buFont typeface="Arial" panose="020B0604020202020204" pitchFamily="34" charset="0"/>
              <a:buChar char="•"/>
            </a:pPr>
            <a:r>
              <a:rPr lang="en-US" sz="1400" dirty="0">
                <a:solidFill>
                  <a:schemeClr val="tx2">
                    <a:lumMod val="60000"/>
                    <a:lumOff val="40000"/>
                  </a:schemeClr>
                </a:solidFill>
                <a:latin typeface="Myriad Pro" panose="020B0503030403020204" pitchFamily="34" charset="0"/>
              </a:rPr>
              <a:t>Does not reflect actual travel decisions</a:t>
            </a:r>
          </a:p>
          <a:p>
            <a:pPr marL="457200" lvl="0" indent="-279400">
              <a:spcAft>
                <a:spcPts val="600"/>
              </a:spcAft>
              <a:buFont typeface="Arial" panose="020B0604020202020204" pitchFamily="34" charset="0"/>
              <a:buChar char="•"/>
            </a:pPr>
            <a:r>
              <a:rPr lang="en-US" sz="1400" dirty="0">
                <a:solidFill>
                  <a:schemeClr val="tx2">
                    <a:lumMod val="60000"/>
                    <a:lumOff val="40000"/>
                  </a:schemeClr>
                </a:solidFill>
                <a:latin typeface="Myriad Pro" panose="020B0503030403020204" pitchFamily="34" charset="0"/>
              </a:rPr>
              <a:t>Not assigned to transportation network</a:t>
            </a:r>
          </a:p>
        </p:txBody>
      </p:sp>
      <p:pic>
        <p:nvPicPr>
          <p:cNvPr id="4" name="Picture 3" descr="T:\Jobs\E9Y37000 - Regional Transit Plan_HART\700_Working\Travel Markets\PNGs\Revised\Largo_GatewayPIE-01.png">
            <a:extLst>
              <a:ext uri="{FF2B5EF4-FFF2-40B4-BE49-F238E27FC236}">
                <a16:creationId xmlns:a16="http://schemas.microsoft.com/office/drawing/2014/main" id="{4A21673F-301E-45FB-BA4F-1C1A71554AE0}"/>
              </a:ext>
            </a:extLst>
          </p:cNvPr>
          <p:cNvPicPr/>
          <p:nvPr/>
        </p:nvPicPr>
        <p:blipFill rotWithShape="1">
          <a:blip r:embed="rId2" cstate="print">
            <a:extLst>
              <a:ext uri="{28A0092B-C50C-407E-A947-70E740481C1C}">
                <a14:useLocalDpi xmlns:a14="http://schemas.microsoft.com/office/drawing/2010/main" val="0"/>
              </a:ext>
            </a:extLst>
          </a:blip>
          <a:srcRect t="48016"/>
          <a:stretch/>
        </p:blipFill>
        <p:spPr bwMode="auto">
          <a:xfrm>
            <a:off x="-554990" y="990600"/>
            <a:ext cx="8022590" cy="5606679"/>
          </a:xfrm>
          <a:prstGeom prst="rect">
            <a:avLst/>
          </a:prstGeom>
          <a:noFill/>
          <a:ln>
            <a:noFill/>
          </a:ln>
        </p:spPr>
      </p:pic>
      <p:sp>
        <p:nvSpPr>
          <p:cNvPr id="6" name="Rectangle 5">
            <a:extLst>
              <a:ext uri="{FF2B5EF4-FFF2-40B4-BE49-F238E27FC236}">
                <a16:creationId xmlns:a16="http://schemas.microsoft.com/office/drawing/2014/main" id="{E44C4AD9-3144-4EA8-9BDF-ACB3017A5B17}"/>
              </a:ext>
            </a:extLst>
          </p:cNvPr>
          <p:cNvSpPr>
            <a:spLocks noChangeArrowheads="1"/>
          </p:cNvSpPr>
          <p:nvPr/>
        </p:nvSpPr>
        <p:spPr bwMode="auto">
          <a:xfrm>
            <a:off x="0" y="218048"/>
            <a:ext cx="7848600" cy="556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algn="ctr" eaLnBrk="0" fontAlgn="base" hangingPunct="0">
              <a:spcBef>
                <a:spcPct val="0"/>
              </a:spcBef>
              <a:spcAft>
                <a:spcPct val="0"/>
              </a:spcAft>
            </a:pPr>
            <a:r>
              <a:rPr lang="en-US" sz="2800" dirty="0">
                <a:solidFill>
                  <a:schemeClr val="bg1"/>
                </a:solidFill>
                <a:latin typeface="Century Gothic" panose="020B0502020202020204" pitchFamily="34" charset="0"/>
                <a:cs typeface="Arial" pitchFamily="34" charset="0"/>
              </a:rPr>
              <a:t>CHOICE: TOP TRAVEL MARKET: GATEWAY/PIE</a:t>
            </a:r>
          </a:p>
        </p:txBody>
      </p:sp>
    </p:spTree>
    <p:extLst>
      <p:ext uri="{BB962C8B-B14F-4D97-AF65-F5344CB8AC3E}">
        <p14:creationId xmlns:p14="http://schemas.microsoft.com/office/powerpoint/2010/main" val="3476379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81800" y="1286604"/>
            <a:ext cx="2362200" cy="4678204"/>
          </a:xfrm>
          <a:prstGeom prst="rect">
            <a:avLst/>
          </a:prstGeom>
          <a:solidFill>
            <a:schemeClr val="bg1">
              <a:alpha val="75000"/>
            </a:schemeClr>
          </a:solidFill>
          <a:ln>
            <a:noFill/>
          </a:ln>
        </p:spPr>
        <p:txBody>
          <a:bodyPr wrap="square" lIns="91440" tIns="45720" rIns="91440">
            <a:spAutoFit/>
          </a:bodyPr>
          <a:lstStyle/>
          <a:p>
            <a:pPr lvl="0" algn="ctr"/>
            <a:r>
              <a:rPr lang="en-US" sz="2000" b="1" dirty="0">
                <a:solidFill>
                  <a:prstClr val="black"/>
                </a:solidFill>
                <a:latin typeface="Myriad Pro" panose="020B0503030403020204" pitchFamily="34" charset="0"/>
              </a:rPr>
              <a:t>Individual Travel Markets</a:t>
            </a:r>
          </a:p>
          <a:p>
            <a:pPr lvl="0" algn="ctr"/>
            <a:endParaRPr lang="en-US" sz="1400" b="1" dirty="0">
              <a:solidFill>
                <a:prstClr val="black"/>
              </a:solidFill>
              <a:latin typeface="Myriad Pro" panose="020B0503030403020204" pitchFamily="34" charset="0"/>
            </a:endParaRPr>
          </a:p>
          <a:p>
            <a:pPr marL="457200" lvl="0" indent="-279400">
              <a:spcAft>
                <a:spcPts val="600"/>
              </a:spcAft>
              <a:buFont typeface="Arial" panose="020B0604020202020204" pitchFamily="34" charset="0"/>
              <a:buChar char="•"/>
            </a:pPr>
            <a:r>
              <a:rPr lang="en-US" sz="1400" dirty="0">
                <a:solidFill>
                  <a:schemeClr val="tx2">
                    <a:lumMod val="60000"/>
                    <a:lumOff val="40000"/>
                  </a:schemeClr>
                </a:solidFill>
                <a:latin typeface="Myriad Pro" panose="020B0503030403020204" pitchFamily="34" charset="0"/>
              </a:rPr>
              <a:t>Zone to Zone desire lines (center of Zones)</a:t>
            </a:r>
          </a:p>
          <a:p>
            <a:pPr marL="457200" lvl="0" indent="-279400">
              <a:spcAft>
                <a:spcPts val="600"/>
              </a:spcAft>
              <a:buFont typeface="Arial" panose="020B0604020202020204" pitchFamily="34" charset="0"/>
              <a:buChar char="•"/>
            </a:pPr>
            <a:r>
              <a:rPr lang="en-US" sz="1400" dirty="0">
                <a:solidFill>
                  <a:schemeClr val="tx2">
                    <a:lumMod val="60000"/>
                    <a:lumOff val="40000"/>
                  </a:schemeClr>
                </a:solidFill>
                <a:latin typeface="Myriad Pro" panose="020B0503030403020204" pitchFamily="34" charset="0"/>
              </a:rPr>
              <a:t>Illustration of individual zones relationship to other zones</a:t>
            </a:r>
          </a:p>
          <a:p>
            <a:pPr marL="457200" lvl="0" indent="-279400">
              <a:spcAft>
                <a:spcPts val="600"/>
              </a:spcAft>
              <a:buFont typeface="Arial" panose="020B0604020202020204" pitchFamily="34" charset="0"/>
              <a:buChar char="•"/>
            </a:pPr>
            <a:r>
              <a:rPr lang="en-US" sz="1400" dirty="0">
                <a:solidFill>
                  <a:schemeClr val="tx2">
                    <a:lumMod val="60000"/>
                    <a:lumOff val="40000"/>
                  </a:schemeClr>
                </a:solidFill>
                <a:latin typeface="Myriad Pro" panose="020B0503030403020204" pitchFamily="34" charset="0"/>
              </a:rPr>
              <a:t>Does not include all zonal relationships (only top 5)</a:t>
            </a:r>
          </a:p>
          <a:p>
            <a:pPr marL="457200" lvl="0" indent="-279400">
              <a:spcAft>
                <a:spcPts val="600"/>
              </a:spcAft>
              <a:buFont typeface="Arial" panose="020B0604020202020204" pitchFamily="34" charset="0"/>
              <a:buChar char="•"/>
            </a:pPr>
            <a:r>
              <a:rPr lang="en-US" sz="1400" dirty="0">
                <a:solidFill>
                  <a:schemeClr val="tx2">
                    <a:lumMod val="60000"/>
                    <a:lumOff val="40000"/>
                  </a:schemeClr>
                </a:solidFill>
                <a:latin typeface="Myriad Pro" panose="020B0503030403020204" pitchFamily="34" charset="0"/>
              </a:rPr>
              <a:t>Does not reflect actual travel decisions</a:t>
            </a:r>
          </a:p>
          <a:p>
            <a:pPr marL="457200" lvl="0" indent="-279400">
              <a:spcAft>
                <a:spcPts val="600"/>
              </a:spcAft>
              <a:buFont typeface="Arial" panose="020B0604020202020204" pitchFamily="34" charset="0"/>
              <a:buChar char="•"/>
            </a:pPr>
            <a:r>
              <a:rPr lang="en-US" sz="1400" dirty="0">
                <a:solidFill>
                  <a:schemeClr val="tx2">
                    <a:lumMod val="60000"/>
                    <a:lumOff val="40000"/>
                  </a:schemeClr>
                </a:solidFill>
                <a:latin typeface="Myriad Pro" panose="020B0503030403020204" pitchFamily="34" charset="0"/>
              </a:rPr>
              <a:t>Not assigned to transportation network</a:t>
            </a:r>
          </a:p>
        </p:txBody>
      </p:sp>
      <p:pic>
        <p:nvPicPr>
          <p:cNvPr id="3" name="Picture 2" descr="T:\Jobs\E9Y37000 - Regional Transit Plan_HART\700_Working\Travel Markets\PNGs\Revised\Brandon_WestshoreTIA-01.png"/>
          <p:cNvPicPr/>
          <p:nvPr/>
        </p:nvPicPr>
        <p:blipFill rotWithShape="1">
          <a:blip r:embed="rId2" cstate="print">
            <a:extLst>
              <a:ext uri="{28A0092B-C50C-407E-A947-70E740481C1C}">
                <a14:useLocalDpi xmlns:a14="http://schemas.microsoft.com/office/drawing/2010/main" val="0"/>
              </a:ext>
            </a:extLst>
          </a:blip>
          <a:srcRect t="50000"/>
          <a:stretch/>
        </p:blipFill>
        <p:spPr bwMode="auto">
          <a:xfrm>
            <a:off x="-609600" y="1066800"/>
            <a:ext cx="8077200" cy="5410200"/>
          </a:xfrm>
          <a:prstGeom prst="rect">
            <a:avLst/>
          </a:prstGeom>
          <a:noFill/>
          <a:ln>
            <a:noFill/>
          </a:ln>
        </p:spPr>
      </p:pic>
      <p:sp>
        <p:nvSpPr>
          <p:cNvPr id="4" name="Rectangle 3">
            <a:extLst>
              <a:ext uri="{FF2B5EF4-FFF2-40B4-BE49-F238E27FC236}">
                <a16:creationId xmlns:a16="http://schemas.microsoft.com/office/drawing/2014/main" id="{0B91C8B7-80D5-4C03-8B55-F96BD9E80667}"/>
              </a:ext>
            </a:extLst>
          </p:cNvPr>
          <p:cNvSpPr>
            <a:spLocks noChangeArrowheads="1"/>
          </p:cNvSpPr>
          <p:nvPr/>
        </p:nvSpPr>
        <p:spPr bwMode="auto">
          <a:xfrm>
            <a:off x="0" y="218048"/>
            <a:ext cx="7848600" cy="556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algn="ctr" eaLnBrk="0" fontAlgn="base" hangingPunct="0">
              <a:spcBef>
                <a:spcPct val="0"/>
              </a:spcBef>
              <a:spcAft>
                <a:spcPct val="0"/>
              </a:spcAft>
            </a:pPr>
            <a:r>
              <a:rPr lang="en-US" sz="2800" dirty="0">
                <a:solidFill>
                  <a:schemeClr val="bg1"/>
                </a:solidFill>
                <a:latin typeface="Century Gothic" panose="020B0502020202020204" pitchFamily="34" charset="0"/>
                <a:cs typeface="Arial" pitchFamily="34" charset="0"/>
              </a:rPr>
              <a:t>CHOICE: TOP TRAVEL MARKET: WESTSHORE/TIA</a:t>
            </a:r>
          </a:p>
        </p:txBody>
      </p:sp>
    </p:spTree>
    <p:extLst>
      <p:ext uri="{BB962C8B-B14F-4D97-AF65-F5344CB8AC3E}">
        <p14:creationId xmlns:p14="http://schemas.microsoft.com/office/powerpoint/2010/main" val="3400872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dirty="0"/>
              <a:t>CONSENSUS: TBARTA REGIONAL TRANSIT DEVELOPMENT PLAN</a:t>
            </a:r>
          </a:p>
        </p:txBody>
      </p:sp>
      <p:sp>
        <p:nvSpPr>
          <p:cNvPr id="3" name="Content Placeholder 2"/>
          <p:cNvSpPr>
            <a:spLocks noGrp="1"/>
          </p:cNvSpPr>
          <p:nvPr>
            <p:ph idx="1"/>
          </p:nvPr>
        </p:nvSpPr>
        <p:spPr>
          <a:xfrm>
            <a:off x="76200" y="1371600"/>
            <a:ext cx="5562600" cy="4495800"/>
          </a:xfrm>
        </p:spPr>
        <p:txBody>
          <a:bodyPr>
            <a:noAutofit/>
          </a:bodyPr>
          <a:lstStyle/>
          <a:p>
            <a:pPr marL="457200" indent="-457200">
              <a:buSzPct val="110000"/>
              <a:buFont typeface="Arial" panose="020B0604020202020204" pitchFamily="34" charset="0"/>
              <a:buChar char="•"/>
            </a:pPr>
            <a:r>
              <a:rPr lang="en-US" sz="2000" dirty="0"/>
              <a:t>Required to produce a Regional Transit Development Plan (TDP), to include regional priorities for transit projects and facilities, including:</a:t>
            </a:r>
          </a:p>
          <a:p>
            <a:pPr marL="860425" indent="-457200">
              <a:buSzPct val="110000"/>
              <a:buFont typeface="Arial" panose="020B0604020202020204" pitchFamily="34" charset="0"/>
              <a:buChar char="•"/>
            </a:pPr>
            <a:r>
              <a:rPr lang="en-US" sz="2000" u="sng" dirty="0"/>
              <a:t>Review and coordination </a:t>
            </a:r>
            <a:r>
              <a:rPr lang="en-US" sz="2000" dirty="0"/>
              <a:t>with member comprehensive plans, programs and schedules </a:t>
            </a:r>
            <a:r>
              <a:rPr lang="en-US" sz="2000" u="sng" dirty="0"/>
              <a:t>for consistency</a:t>
            </a:r>
          </a:p>
          <a:p>
            <a:pPr marL="860425" indent="-457200">
              <a:buSzPct val="110000"/>
              <a:buFont typeface="Arial" panose="020B0604020202020204" pitchFamily="34" charset="0"/>
              <a:buChar char="•"/>
            </a:pPr>
            <a:r>
              <a:rPr lang="en-US" sz="2000" u="sng" dirty="0"/>
              <a:t>Major update every 5 years </a:t>
            </a:r>
            <a:r>
              <a:rPr lang="en-US" sz="2000" dirty="0"/>
              <a:t>after adoption; minor updates annually</a:t>
            </a:r>
          </a:p>
          <a:p>
            <a:pPr marL="860425" indent="-457200">
              <a:buSzPct val="110000"/>
              <a:buFont typeface="Arial" panose="020B0604020202020204" pitchFamily="34" charset="0"/>
              <a:buChar char="•"/>
            </a:pPr>
            <a:r>
              <a:rPr lang="en-US" sz="2000" u="sng" dirty="0"/>
              <a:t>Plan and updates presented </a:t>
            </a:r>
            <a:r>
              <a:rPr lang="en-US" sz="2000" dirty="0"/>
              <a:t>to governing bodies of member counties, TBARTA MPOs CCC, and legislative delegation </a:t>
            </a:r>
            <a:r>
              <a:rPr lang="en-US" sz="2000" u="sng" dirty="0"/>
              <a:t>90 days after adoption</a:t>
            </a:r>
          </a:p>
        </p:txBody>
      </p:sp>
      <p:pic>
        <p:nvPicPr>
          <p:cNvPr id="5" name="Picture 4">
            <a:extLst>
              <a:ext uri="{FF2B5EF4-FFF2-40B4-BE49-F238E27FC236}">
                <a16:creationId xmlns:a16="http://schemas.microsoft.com/office/drawing/2014/main" id="{32E03E56-D3C9-4B53-9CB4-3F531DCBDD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211311" y="2087112"/>
            <a:ext cx="4495801" cy="3064777"/>
          </a:xfrm>
          <a:prstGeom prst="rect">
            <a:avLst/>
          </a:prstGeom>
        </p:spPr>
      </p:pic>
    </p:spTree>
    <p:extLst>
      <p:ext uri="{BB962C8B-B14F-4D97-AF65-F5344CB8AC3E}">
        <p14:creationId xmlns:p14="http://schemas.microsoft.com/office/powerpoint/2010/main" val="828543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52400"/>
            <a:ext cx="7318511" cy="609601"/>
          </a:xfrm>
        </p:spPr>
        <p:txBody>
          <a:bodyPr>
            <a:normAutofit fontScale="90000"/>
          </a:bodyPr>
          <a:lstStyle/>
          <a:p>
            <a:pPr algn="ctr"/>
            <a:r>
              <a:rPr lang="en-US" sz="2800" dirty="0"/>
              <a:t>CONSENSUS: </a:t>
            </a:r>
            <a:r>
              <a:rPr lang="en-US" sz="2800" dirty="0">
                <a:solidFill>
                  <a:schemeClr val="bg1"/>
                </a:solidFill>
              </a:rPr>
              <a:t>PLAN TO PRODUCE THE REGIONAL TDP</a:t>
            </a:r>
          </a:p>
        </p:txBody>
      </p:sp>
      <p:sp>
        <p:nvSpPr>
          <p:cNvPr id="5" name="TextBox 4">
            <a:extLst>
              <a:ext uri="{FF2B5EF4-FFF2-40B4-BE49-F238E27FC236}">
                <a16:creationId xmlns:a16="http://schemas.microsoft.com/office/drawing/2014/main" id="{5AC5DFDF-6C8C-4827-BAB3-141C67353095}"/>
              </a:ext>
            </a:extLst>
          </p:cNvPr>
          <p:cNvSpPr txBox="1"/>
          <p:nvPr/>
        </p:nvSpPr>
        <p:spPr>
          <a:xfrm>
            <a:off x="0" y="964169"/>
            <a:ext cx="9143999" cy="674132"/>
          </a:xfrm>
          <a:prstGeom prst="rect">
            <a:avLst/>
          </a:prstGeom>
          <a:solidFill>
            <a:schemeClr val="bg1"/>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DDC78438-784B-4D3E-BA95-71B95CBFBA8F}"/>
              </a:ext>
            </a:extLst>
          </p:cNvPr>
          <p:cNvPicPr/>
          <p:nvPr/>
        </p:nvPicPr>
        <p:blipFill rotWithShape="1">
          <a:blip r:embed="rId3">
            <a:extLst>
              <a:ext uri="{28A0092B-C50C-407E-A947-70E740481C1C}">
                <a14:useLocalDpi xmlns:a14="http://schemas.microsoft.com/office/drawing/2010/main" val="0"/>
              </a:ext>
            </a:extLst>
          </a:blip>
          <a:srcRect b="41546"/>
          <a:stretch/>
        </p:blipFill>
        <p:spPr>
          <a:xfrm>
            <a:off x="304798" y="1219200"/>
            <a:ext cx="8534400" cy="4532947"/>
          </a:xfrm>
          <a:prstGeom prst="rect">
            <a:avLst/>
          </a:prstGeom>
        </p:spPr>
      </p:pic>
    </p:spTree>
    <p:extLst>
      <p:ext uri="{BB962C8B-B14F-4D97-AF65-F5344CB8AC3E}">
        <p14:creationId xmlns:p14="http://schemas.microsoft.com/office/powerpoint/2010/main" val="1514808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52400"/>
            <a:ext cx="7318511" cy="609601"/>
          </a:xfrm>
        </p:spPr>
        <p:txBody>
          <a:bodyPr>
            <a:normAutofit fontScale="90000"/>
          </a:bodyPr>
          <a:lstStyle/>
          <a:p>
            <a:pPr algn="ctr"/>
            <a:r>
              <a:rPr lang="en-US" sz="2800" dirty="0"/>
              <a:t>CONSENSUS: </a:t>
            </a:r>
            <a:r>
              <a:rPr lang="en-US" sz="2800" dirty="0">
                <a:solidFill>
                  <a:schemeClr val="bg1"/>
                </a:solidFill>
              </a:rPr>
              <a:t>PLAN TO PRODUCE THE REGIONAL TDP</a:t>
            </a:r>
          </a:p>
        </p:txBody>
      </p:sp>
      <p:sp>
        <p:nvSpPr>
          <p:cNvPr id="5" name="TextBox 4">
            <a:extLst>
              <a:ext uri="{FF2B5EF4-FFF2-40B4-BE49-F238E27FC236}">
                <a16:creationId xmlns:a16="http://schemas.microsoft.com/office/drawing/2014/main" id="{5AC5DFDF-6C8C-4827-BAB3-141C67353095}"/>
              </a:ext>
            </a:extLst>
          </p:cNvPr>
          <p:cNvSpPr txBox="1"/>
          <p:nvPr/>
        </p:nvSpPr>
        <p:spPr>
          <a:xfrm>
            <a:off x="0" y="964169"/>
            <a:ext cx="9143999" cy="674132"/>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2090E367-3791-4D82-A86C-854F1568768E}"/>
              </a:ext>
            </a:extLst>
          </p:cNvPr>
          <p:cNvPicPr/>
          <p:nvPr/>
        </p:nvPicPr>
        <p:blipFill rotWithShape="1">
          <a:blip r:embed="rId3">
            <a:extLst>
              <a:ext uri="{28A0092B-C50C-407E-A947-70E740481C1C}">
                <a14:useLocalDpi xmlns:a14="http://schemas.microsoft.com/office/drawing/2010/main" val="0"/>
              </a:ext>
            </a:extLst>
          </a:blip>
          <a:srcRect t="59111"/>
          <a:stretch/>
        </p:blipFill>
        <p:spPr>
          <a:xfrm>
            <a:off x="114300" y="1752600"/>
            <a:ext cx="8915398" cy="3499053"/>
          </a:xfrm>
          <a:prstGeom prst="rect">
            <a:avLst/>
          </a:prstGeom>
        </p:spPr>
      </p:pic>
    </p:spTree>
    <p:extLst>
      <p:ext uri="{BB962C8B-B14F-4D97-AF65-F5344CB8AC3E}">
        <p14:creationId xmlns:p14="http://schemas.microsoft.com/office/powerpoint/2010/main" val="1736264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52400"/>
            <a:ext cx="7318511" cy="609601"/>
          </a:xfrm>
        </p:spPr>
        <p:txBody>
          <a:bodyPr>
            <a:normAutofit fontScale="90000"/>
          </a:bodyPr>
          <a:lstStyle/>
          <a:p>
            <a:pPr algn="ctr"/>
            <a:r>
              <a:rPr lang="en-US" sz="2800" dirty="0"/>
              <a:t>CONSENSUS: </a:t>
            </a:r>
            <a:r>
              <a:rPr lang="en-US" sz="2800" dirty="0">
                <a:solidFill>
                  <a:schemeClr val="bg1"/>
                </a:solidFill>
              </a:rPr>
              <a:t>REGIONAL TDP DECISION MAKING PROCESS</a:t>
            </a:r>
          </a:p>
        </p:txBody>
      </p:sp>
      <p:sp>
        <p:nvSpPr>
          <p:cNvPr id="5" name="TextBox 4">
            <a:extLst>
              <a:ext uri="{FF2B5EF4-FFF2-40B4-BE49-F238E27FC236}">
                <a16:creationId xmlns:a16="http://schemas.microsoft.com/office/drawing/2014/main" id="{5AC5DFDF-6C8C-4827-BAB3-141C67353095}"/>
              </a:ext>
            </a:extLst>
          </p:cNvPr>
          <p:cNvSpPr txBox="1"/>
          <p:nvPr/>
        </p:nvSpPr>
        <p:spPr>
          <a:xfrm>
            <a:off x="0" y="914400"/>
            <a:ext cx="9143999" cy="674132"/>
          </a:xfrm>
          <a:prstGeom prst="rect">
            <a:avLst/>
          </a:prstGeom>
          <a:solidFill>
            <a:schemeClr val="bg1"/>
          </a:solidFill>
        </p:spPr>
        <p:txBody>
          <a:bodyPr wrap="square" rtlCol="0">
            <a:spAutoFit/>
          </a:bodyPr>
          <a:lstStyle/>
          <a:p>
            <a:endParaRPr lang="en-US" dirty="0"/>
          </a:p>
        </p:txBody>
      </p:sp>
      <p:pic>
        <p:nvPicPr>
          <p:cNvPr id="7" name="Picture 6">
            <a:extLst>
              <a:ext uri="{FF2B5EF4-FFF2-40B4-BE49-F238E27FC236}">
                <a16:creationId xmlns:a16="http://schemas.microsoft.com/office/drawing/2014/main" id="{C96AA94C-B51F-4218-80D6-372D7C441C01}"/>
              </a:ext>
            </a:extLst>
          </p:cNvPr>
          <p:cNvPicPr/>
          <p:nvPr/>
        </p:nvPicPr>
        <p:blipFill>
          <a:blip r:embed="rId3">
            <a:extLst>
              <a:ext uri="{28A0092B-C50C-407E-A947-70E740481C1C}">
                <a14:useLocalDpi xmlns:a14="http://schemas.microsoft.com/office/drawing/2010/main" val="0"/>
              </a:ext>
            </a:extLst>
          </a:blip>
          <a:stretch>
            <a:fillRect/>
          </a:stretch>
        </p:blipFill>
        <p:spPr>
          <a:xfrm>
            <a:off x="228603" y="1371600"/>
            <a:ext cx="8915397" cy="4263041"/>
          </a:xfrm>
          <a:prstGeom prst="rect">
            <a:avLst/>
          </a:prstGeom>
        </p:spPr>
      </p:pic>
    </p:spTree>
    <p:extLst>
      <p:ext uri="{BB962C8B-B14F-4D97-AF65-F5344CB8AC3E}">
        <p14:creationId xmlns:p14="http://schemas.microsoft.com/office/powerpoint/2010/main" val="165094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52400"/>
            <a:ext cx="7318511" cy="609601"/>
          </a:xfrm>
        </p:spPr>
        <p:txBody>
          <a:bodyPr>
            <a:normAutofit fontScale="90000"/>
          </a:bodyPr>
          <a:lstStyle/>
          <a:p>
            <a:pPr algn="ctr"/>
            <a:r>
              <a:rPr lang="en-US" sz="2800" dirty="0"/>
              <a:t>CONSENSUS: </a:t>
            </a:r>
            <a:r>
              <a:rPr lang="en-US" sz="2800" dirty="0">
                <a:solidFill>
                  <a:schemeClr val="bg1"/>
                </a:solidFill>
              </a:rPr>
              <a:t>REGIONAL TDP COORDINATION</a:t>
            </a:r>
          </a:p>
        </p:txBody>
      </p:sp>
      <p:pic>
        <p:nvPicPr>
          <p:cNvPr id="7" name="Picture 6">
            <a:extLst>
              <a:ext uri="{FF2B5EF4-FFF2-40B4-BE49-F238E27FC236}">
                <a16:creationId xmlns:a16="http://schemas.microsoft.com/office/drawing/2014/main" id="{34AF68B5-6347-43F1-985C-C5CF8CA0CCC2}"/>
              </a:ext>
            </a:extLst>
          </p:cNvPr>
          <p:cNvPicPr/>
          <p:nvPr/>
        </p:nvPicPr>
        <p:blipFill rotWithShape="1">
          <a:blip r:embed="rId3">
            <a:extLst>
              <a:ext uri="{28A0092B-C50C-407E-A947-70E740481C1C}">
                <a14:useLocalDpi xmlns:a14="http://schemas.microsoft.com/office/drawing/2010/main" val="0"/>
              </a:ext>
            </a:extLst>
          </a:blip>
          <a:srcRect l="39641" t="15753" r="48520" b="14638"/>
          <a:stretch/>
        </p:blipFill>
        <p:spPr>
          <a:xfrm>
            <a:off x="3677587" y="1295400"/>
            <a:ext cx="1199214" cy="4953000"/>
          </a:xfrm>
          <a:prstGeom prst="rect">
            <a:avLst/>
          </a:prstGeom>
        </p:spPr>
      </p:pic>
      <p:pic>
        <p:nvPicPr>
          <p:cNvPr id="9" name="Picture 8">
            <a:extLst>
              <a:ext uri="{FF2B5EF4-FFF2-40B4-BE49-F238E27FC236}">
                <a16:creationId xmlns:a16="http://schemas.microsoft.com/office/drawing/2014/main" id="{E9A911F5-C322-486C-9536-F042840DEC46}"/>
              </a:ext>
            </a:extLst>
          </p:cNvPr>
          <p:cNvPicPr/>
          <p:nvPr/>
        </p:nvPicPr>
        <p:blipFill rotWithShape="1">
          <a:blip r:embed="rId3">
            <a:extLst>
              <a:ext uri="{28A0092B-C50C-407E-A947-70E740481C1C}">
                <a14:useLocalDpi xmlns:a14="http://schemas.microsoft.com/office/drawing/2010/main" val="0"/>
              </a:ext>
            </a:extLst>
          </a:blip>
          <a:srcRect l="52961" t="29952" r="5604" b="29952"/>
          <a:stretch/>
        </p:blipFill>
        <p:spPr>
          <a:xfrm>
            <a:off x="5192841" y="2209800"/>
            <a:ext cx="3352799" cy="2971800"/>
          </a:xfrm>
          <a:prstGeom prst="rect">
            <a:avLst/>
          </a:prstGeom>
        </p:spPr>
      </p:pic>
      <p:sp>
        <p:nvSpPr>
          <p:cNvPr id="5" name="TextBox 4">
            <a:extLst>
              <a:ext uri="{FF2B5EF4-FFF2-40B4-BE49-F238E27FC236}">
                <a16:creationId xmlns:a16="http://schemas.microsoft.com/office/drawing/2014/main" id="{5AC5DFDF-6C8C-4827-BAB3-141C67353095}"/>
              </a:ext>
            </a:extLst>
          </p:cNvPr>
          <p:cNvSpPr txBox="1"/>
          <p:nvPr/>
        </p:nvSpPr>
        <p:spPr>
          <a:xfrm>
            <a:off x="0" y="964169"/>
            <a:ext cx="9143999" cy="674132"/>
          </a:xfrm>
          <a:prstGeom prst="rect">
            <a:avLst/>
          </a:prstGeom>
          <a:solidFill>
            <a:schemeClr val="bg1"/>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73EDB089-43BD-4877-AE94-280B1A986A83}"/>
              </a:ext>
            </a:extLst>
          </p:cNvPr>
          <p:cNvSpPr txBox="1"/>
          <p:nvPr/>
        </p:nvSpPr>
        <p:spPr>
          <a:xfrm>
            <a:off x="-1" y="6027919"/>
            <a:ext cx="9143999" cy="674132"/>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518C9D36-2421-49C2-9C5D-71E96001BFD1}"/>
              </a:ext>
            </a:extLst>
          </p:cNvPr>
          <p:cNvPicPr/>
          <p:nvPr/>
        </p:nvPicPr>
        <p:blipFill rotWithShape="1">
          <a:blip r:embed="rId3">
            <a:extLst>
              <a:ext uri="{28A0092B-C50C-407E-A947-70E740481C1C}">
                <a14:useLocalDpi xmlns:a14="http://schemas.microsoft.com/office/drawing/2010/main" val="0"/>
              </a:ext>
            </a:extLst>
          </a:blip>
          <a:srcRect r="60638"/>
          <a:stretch/>
        </p:blipFill>
        <p:spPr>
          <a:xfrm>
            <a:off x="914400" y="990600"/>
            <a:ext cx="2590800" cy="5715000"/>
          </a:xfrm>
          <a:prstGeom prst="rect">
            <a:avLst/>
          </a:prstGeom>
        </p:spPr>
      </p:pic>
      <p:sp>
        <p:nvSpPr>
          <p:cNvPr id="2" name="TextBox 1">
            <a:extLst>
              <a:ext uri="{FF2B5EF4-FFF2-40B4-BE49-F238E27FC236}">
                <a16:creationId xmlns:a16="http://schemas.microsoft.com/office/drawing/2014/main" id="{075AA862-DA63-4AF5-A644-1737D95C943F}"/>
              </a:ext>
            </a:extLst>
          </p:cNvPr>
          <p:cNvSpPr txBox="1"/>
          <p:nvPr/>
        </p:nvSpPr>
        <p:spPr>
          <a:xfrm>
            <a:off x="1005839" y="4038600"/>
            <a:ext cx="2450592" cy="523220"/>
          </a:xfrm>
          <a:prstGeom prst="rect">
            <a:avLst/>
          </a:prstGeom>
          <a:solidFill>
            <a:schemeClr val="accent5">
              <a:lumMod val="75000"/>
            </a:schemeClr>
          </a:solidFill>
        </p:spPr>
        <p:txBody>
          <a:bodyPr wrap="square" rtlCol="0">
            <a:spAutoFit/>
          </a:bodyPr>
          <a:lstStyle/>
          <a:p>
            <a:pPr algn="ctr"/>
            <a:r>
              <a:rPr lang="en-US" sz="1400" dirty="0">
                <a:solidFill>
                  <a:schemeClr val="bg1"/>
                </a:solidFill>
              </a:rPr>
              <a:t>MPO Long Range Transportation Plans</a:t>
            </a:r>
          </a:p>
        </p:txBody>
      </p:sp>
      <p:sp>
        <p:nvSpPr>
          <p:cNvPr id="3" name="TextBox 2">
            <a:extLst>
              <a:ext uri="{FF2B5EF4-FFF2-40B4-BE49-F238E27FC236}">
                <a16:creationId xmlns:a16="http://schemas.microsoft.com/office/drawing/2014/main" id="{FB3F8D28-DDF3-4CB7-822F-80878B045041}"/>
              </a:ext>
            </a:extLst>
          </p:cNvPr>
          <p:cNvSpPr txBox="1"/>
          <p:nvPr/>
        </p:nvSpPr>
        <p:spPr>
          <a:xfrm>
            <a:off x="1109007" y="4471416"/>
            <a:ext cx="2252540" cy="307777"/>
          </a:xfrm>
          <a:prstGeom prst="rect">
            <a:avLst/>
          </a:prstGeom>
          <a:noFill/>
        </p:spPr>
        <p:txBody>
          <a:bodyPr wrap="none" rtlCol="0">
            <a:spAutoFit/>
          </a:bodyPr>
          <a:lstStyle/>
          <a:p>
            <a:r>
              <a:rPr lang="en-US" sz="1400" i="1" dirty="0">
                <a:solidFill>
                  <a:schemeClr val="tx1">
                    <a:lumMod val="65000"/>
                    <a:lumOff val="35000"/>
                  </a:schemeClr>
                </a:solidFill>
              </a:rPr>
              <a:t>Hillsborough, Pasco, Pinellas</a:t>
            </a:r>
          </a:p>
        </p:txBody>
      </p:sp>
    </p:spTree>
    <p:extLst>
      <p:ext uri="{BB962C8B-B14F-4D97-AF65-F5344CB8AC3E}">
        <p14:creationId xmlns:p14="http://schemas.microsoft.com/office/powerpoint/2010/main" val="2308670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034" y="152400"/>
            <a:ext cx="7829550" cy="685800"/>
          </a:xfrm>
        </p:spPr>
        <p:txBody>
          <a:bodyPr>
            <a:normAutofit/>
          </a:bodyPr>
          <a:lstStyle/>
          <a:p>
            <a:pPr algn="ctr"/>
            <a:r>
              <a:rPr lang="en-US" sz="2800" dirty="0"/>
              <a:t>TAMPA BAY IS UNIQUE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4053" y="2350291"/>
            <a:ext cx="1435894" cy="261461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180" y="2661044"/>
            <a:ext cx="2386013" cy="20288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0806" y="2746771"/>
            <a:ext cx="2414588" cy="1850231"/>
          </a:xfrm>
          <a:prstGeom prst="rect">
            <a:avLst/>
          </a:prstGeom>
        </p:spPr>
      </p:pic>
      <p:sp>
        <p:nvSpPr>
          <p:cNvPr id="10" name="Rectangle 9"/>
          <p:cNvSpPr/>
          <p:nvPr/>
        </p:nvSpPr>
        <p:spPr>
          <a:xfrm>
            <a:off x="3840741" y="1905804"/>
            <a:ext cx="1507913" cy="369332"/>
          </a:xfrm>
          <a:prstGeom prst="rect">
            <a:avLst/>
          </a:prstGeom>
        </p:spPr>
        <p:txBody>
          <a:bodyPr wrap="none">
            <a:spAutoFit/>
          </a:bodyPr>
          <a:lstStyle/>
          <a:p>
            <a:r>
              <a:rPr lang="en-US" b="1" kern="1800" dirty="0">
                <a:latin typeface="Times New Roman"/>
              </a:rPr>
              <a:t>TAMPA BAY</a:t>
            </a:r>
            <a:endParaRPr lang="en-US" dirty="0"/>
          </a:p>
        </p:txBody>
      </p:sp>
      <p:sp>
        <p:nvSpPr>
          <p:cNvPr id="11" name="Rectangle 10"/>
          <p:cNvSpPr/>
          <p:nvPr/>
        </p:nvSpPr>
        <p:spPr>
          <a:xfrm>
            <a:off x="768929" y="2177166"/>
            <a:ext cx="1659429" cy="369332"/>
          </a:xfrm>
          <a:prstGeom prst="rect">
            <a:avLst/>
          </a:prstGeom>
        </p:spPr>
        <p:txBody>
          <a:bodyPr wrap="none">
            <a:spAutoFit/>
          </a:bodyPr>
          <a:lstStyle/>
          <a:p>
            <a:r>
              <a:rPr lang="en-US" b="1" kern="1800" dirty="0">
                <a:latin typeface="Times New Roman"/>
              </a:rPr>
              <a:t>CHARLOTTE</a:t>
            </a:r>
            <a:endParaRPr lang="en-US" dirty="0"/>
          </a:p>
        </p:txBody>
      </p:sp>
      <p:sp>
        <p:nvSpPr>
          <p:cNvPr id="12" name="Rectangle 11"/>
          <p:cNvSpPr/>
          <p:nvPr/>
        </p:nvSpPr>
        <p:spPr>
          <a:xfrm>
            <a:off x="6926842" y="2252053"/>
            <a:ext cx="1278940" cy="369332"/>
          </a:xfrm>
          <a:prstGeom prst="rect">
            <a:avLst/>
          </a:prstGeom>
        </p:spPr>
        <p:txBody>
          <a:bodyPr wrap="none">
            <a:spAutoFit/>
          </a:bodyPr>
          <a:lstStyle/>
          <a:p>
            <a:r>
              <a:rPr lang="en-US" b="1" kern="1800" dirty="0">
                <a:latin typeface="Times New Roman"/>
              </a:rPr>
              <a:t>ATLANTA</a:t>
            </a:r>
            <a:endParaRPr lang="en-US" dirty="0"/>
          </a:p>
        </p:txBody>
      </p:sp>
    </p:spTree>
    <p:extLst>
      <p:ext uri="{BB962C8B-B14F-4D97-AF65-F5344CB8AC3E}">
        <p14:creationId xmlns:p14="http://schemas.microsoft.com/office/powerpoint/2010/main" val="637494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txBox="1">
            <a:spLocks noChangeArrowheads="1"/>
          </p:cNvSpPr>
          <p:nvPr/>
        </p:nvSpPr>
        <p:spPr>
          <a:xfrm>
            <a:off x="76200" y="1828800"/>
            <a:ext cx="5372100" cy="367590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Clr>
                <a:schemeClr val="tx1">
                  <a:lumMod val="65000"/>
                  <a:lumOff val="35000"/>
                </a:schemeClr>
              </a:buClr>
              <a:buNone/>
            </a:pPr>
            <a:r>
              <a:rPr lang="en-US" sz="2400" i="1" dirty="0">
                <a:cs typeface="Arial" charset="0"/>
              </a:rPr>
              <a:t>SB 1672 Effective July 1, 2017</a:t>
            </a:r>
          </a:p>
          <a:p>
            <a:pPr marL="0" indent="0" algn="ctr">
              <a:buClr>
                <a:schemeClr val="tx1">
                  <a:lumMod val="65000"/>
                  <a:lumOff val="35000"/>
                </a:schemeClr>
              </a:buClr>
              <a:buNone/>
            </a:pPr>
            <a:r>
              <a:rPr lang="en-US" sz="2100" b="1" dirty="0">
                <a:solidFill>
                  <a:srgbClr val="00B7BB"/>
                </a:solidFill>
                <a:cs typeface="Arial" charset="0"/>
              </a:rPr>
              <a:t>NAME CHANGE:</a:t>
            </a:r>
          </a:p>
          <a:p>
            <a:pPr marL="0" indent="0" algn="ctr">
              <a:buClr>
                <a:schemeClr val="tx1">
                  <a:lumMod val="65000"/>
                  <a:lumOff val="35000"/>
                </a:schemeClr>
              </a:buClr>
              <a:buNone/>
            </a:pPr>
            <a:r>
              <a:rPr lang="en-US" sz="2100" b="1" dirty="0">
                <a:cs typeface="Arial" charset="0"/>
              </a:rPr>
              <a:t>Tampa Bay Area Regional </a:t>
            </a:r>
            <a:r>
              <a:rPr lang="en-US" sz="2100" b="1" dirty="0">
                <a:solidFill>
                  <a:schemeClr val="accent2"/>
                </a:solidFill>
                <a:cs typeface="Arial" charset="0"/>
              </a:rPr>
              <a:t>Transit</a:t>
            </a:r>
            <a:r>
              <a:rPr lang="en-US" sz="2100" b="1" dirty="0">
                <a:cs typeface="Arial" charset="0"/>
              </a:rPr>
              <a:t> Authority</a:t>
            </a:r>
          </a:p>
          <a:p>
            <a:pPr marL="0" indent="0" algn="ctr">
              <a:buClr>
                <a:schemeClr val="tx1">
                  <a:lumMod val="65000"/>
                  <a:lumOff val="35000"/>
                </a:schemeClr>
              </a:buClr>
              <a:buNone/>
            </a:pPr>
            <a:r>
              <a:rPr lang="en-US" sz="2100" b="1" dirty="0">
                <a:solidFill>
                  <a:srgbClr val="00B7BB"/>
                </a:solidFill>
                <a:cs typeface="Arial" charset="0"/>
              </a:rPr>
              <a:t>MEMBER COUNTIES:</a:t>
            </a:r>
          </a:p>
          <a:p>
            <a:pPr marL="0" indent="0" algn="ctr">
              <a:buClr>
                <a:schemeClr val="tx1">
                  <a:lumMod val="65000"/>
                  <a:lumOff val="35000"/>
                </a:schemeClr>
              </a:buClr>
              <a:buNone/>
            </a:pPr>
            <a:r>
              <a:rPr lang="en-US" sz="2100" b="1" dirty="0">
                <a:cs typeface="Arial" charset="0"/>
              </a:rPr>
              <a:t>Hernando, Hillsborough, Manatee, Pasco, &amp; Pinellas</a:t>
            </a:r>
          </a:p>
          <a:p>
            <a:pPr marL="0" indent="0" algn="ctr">
              <a:buClr>
                <a:schemeClr val="tx1">
                  <a:lumMod val="65000"/>
                  <a:lumOff val="35000"/>
                </a:schemeClr>
              </a:buClr>
              <a:buNone/>
            </a:pPr>
            <a:r>
              <a:rPr lang="en-US" sz="2100" b="1" dirty="0">
                <a:solidFill>
                  <a:srgbClr val="00B7BB"/>
                </a:solidFill>
                <a:cs typeface="Arial" charset="0"/>
              </a:rPr>
              <a:t>NEW REQUIREMENT:</a:t>
            </a:r>
          </a:p>
          <a:p>
            <a:pPr marL="0" indent="0" algn="ctr">
              <a:buClr>
                <a:schemeClr val="tx1">
                  <a:lumMod val="65000"/>
                  <a:lumOff val="35000"/>
                </a:schemeClr>
              </a:buClr>
              <a:buNone/>
            </a:pPr>
            <a:r>
              <a:rPr lang="en-US" sz="2100" b="1" dirty="0">
                <a:cs typeface="Arial" charset="0"/>
              </a:rPr>
              <a:t>Regional Transit Development Plan</a:t>
            </a:r>
          </a:p>
          <a:p>
            <a:pPr marL="0" indent="0" algn="ctr">
              <a:buClr>
                <a:schemeClr val="tx1">
                  <a:lumMod val="65000"/>
                  <a:lumOff val="35000"/>
                </a:schemeClr>
              </a:buClr>
              <a:buNone/>
            </a:pPr>
            <a:endParaRPr lang="en-US" sz="600" b="1" dirty="0">
              <a:cs typeface="Arial" charset="0"/>
            </a:endParaRPr>
          </a:p>
          <a:p>
            <a:pPr marL="0" indent="0" algn="ctr">
              <a:buClr>
                <a:schemeClr val="tx1">
                  <a:lumMod val="65000"/>
                  <a:lumOff val="35000"/>
                </a:schemeClr>
              </a:buClr>
              <a:buNone/>
            </a:pPr>
            <a:endParaRPr lang="en-US" sz="600" b="1" dirty="0">
              <a:cs typeface="Arial" charset="0"/>
            </a:endParaRPr>
          </a:p>
          <a:p>
            <a:pPr marL="0" indent="0" algn="ctr">
              <a:lnSpc>
                <a:spcPct val="120000"/>
              </a:lnSpc>
              <a:spcBef>
                <a:spcPts val="0"/>
              </a:spcBef>
              <a:buClr>
                <a:schemeClr val="tx1">
                  <a:lumMod val="65000"/>
                  <a:lumOff val="35000"/>
                </a:schemeClr>
              </a:buClr>
              <a:buNone/>
            </a:pPr>
            <a:endParaRPr lang="en-US" sz="600" dirty="0">
              <a:solidFill>
                <a:schemeClr val="tx1">
                  <a:lumMod val="65000"/>
                  <a:lumOff val="35000"/>
                </a:schemeClr>
              </a:solidFill>
              <a:cs typeface="Arial" charset="0"/>
            </a:endParaRPr>
          </a:p>
        </p:txBody>
      </p:sp>
      <p:sp>
        <p:nvSpPr>
          <p:cNvPr id="3" name="Title 2"/>
          <p:cNvSpPr>
            <a:spLocks noGrp="1"/>
          </p:cNvSpPr>
          <p:nvPr>
            <p:ph type="title"/>
          </p:nvPr>
        </p:nvSpPr>
        <p:spPr>
          <a:xfrm>
            <a:off x="0" y="857250"/>
            <a:ext cx="7886700" cy="685800"/>
          </a:xfrm>
        </p:spPr>
        <p:txBody>
          <a:bodyPr>
            <a:noAutofit/>
          </a:bodyPr>
          <a:lstStyle/>
          <a:p>
            <a:pPr algn="ctr"/>
            <a:r>
              <a:rPr lang="en-US" sz="3000" b="1" dirty="0"/>
              <a:t>TBARTA 2017 Proposed Legislation</a:t>
            </a:r>
            <a:endParaRPr lang="en-US" sz="3000" dirty="0"/>
          </a:p>
        </p:txBody>
      </p:sp>
      <p:sp>
        <p:nvSpPr>
          <p:cNvPr id="5" name="Rectangle 2">
            <a:extLst>
              <a:ext uri="{FF2B5EF4-FFF2-40B4-BE49-F238E27FC236}">
                <a16:creationId xmlns:a16="http://schemas.microsoft.com/office/drawing/2014/main" id="{199F0812-7ED8-4198-B820-132AB6BE0B36}"/>
              </a:ext>
            </a:extLst>
          </p:cNvPr>
          <p:cNvSpPr txBox="1">
            <a:spLocks noChangeArrowheads="1"/>
          </p:cNvSpPr>
          <p:nvPr/>
        </p:nvSpPr>
        <p:spPr bwMode="auto">
          <a:xfrm>
            <a:off x="-38100" y="0"/>
            <a:ext cx="7924800" cy="990600"/>
          </a:xfrm>
          <a:prstGeom prst="rect">
            <a:avLst/>
          </a:prstGeom>
          <a:noFill/>
          <a:ln w="9525">
            <a:noFill/>
            <a:miter lim="800000"/>
            <a:headEnd/>
            <a:tailEnd/>
          </a:ln>
        </p:spPr>
        <p:txBody>
          <a:bodyPr anchor="ctr"/>
          <a:lstStyle/>
          <a:p>
            <a:pPr algn="ctr" eaLnBrk="0" hangingPunct="0">
              <a:defRPr/>
            </a:pPr>
            <a:r>
              <a:rPr lang="en-US" sz="3600" kern="0" dirty="0">
                <a:solidFill>
                  <a:schemeClr val="bg1"/>
                </a:solidFill>
                <a:latin typeface="Century Gothic" panose="020B0502020202020204" pitchFamily="34" charset="0"/>
                <a:ea typeface="+mj-ea"/>
                <a:cs typeface="+mj-cs"/>
              </a:rPr>
              <a:t>TBARTA</a:t>
            </a:r>
          </a:p>
        </p:txBody>
      </p:sp>
      <p:pic>
        <p:nvPicPr>
          <p:cNvPr id="7" name="Picture 6" descr="C:\Users\koppck\AppData\Local\Microsoft\Windows\Temporary Internet FilesContent.Word\TBARTABoundarDarkBlue.jpg">
            <a:extLst>
              <a:ext uri="{FF2B5EF4-FFF2-40B4-BE49-F238E27FC236}">
                <a16:creationId xmlns:a16="http://schemas.microsoft.com/office/drawing/2014/main" id="{7AE96840-D9A7-4DF7-83F5-3462F5DC5878}"/>
              </a:ext>
            </a:extLst>
          </p:cNvPr>
          <p:cNvPicPr/>
          <p:nvPr/>
        </p:nvPicPr>
        <p:blipFill rotWithShape="1">
          <a:blip r:embed="rId3" cstate="print">
            <a:extLst>
              <a:ext uri="{28A0092B-C50C-407E-A947-70E740481C1C}">
                <a14:useLocalDpi xmlns:a14="http://schemas.microsoft.com/office/drawing/2010/main" val="0"/>
              </a:ext>
            </a:extLst>
          </a:blip>
          <a:srcRect l="16168" t="5328" r="22226" b="5080"/>
          <a:stretch/>
        </p:blipFill>
        <p:spPr bwMode="auto">
          <a:xfrm>
            <a:off x="6096000" y="1144710"/>
            <a:ext cx="2660650" cy="4873625"/>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85002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8600" y="1905000"/>
            <a:ext cx="9144000" cy="4038600"/>
          </a:xfrm>
          <a:prstGeom prst="rect">
            <a:avLst/>
          </a:prstGeom>
          <a:noFill/>
          <a:ln w="9525">
            <a:noFill/>
            <a:miter lim="800000"/>
            <a:headEnd/>
            <a:tailEnd/>
          </a:ln>
        </p:spPr>
        <p:txBody>
          <a:bodyPr/>
          <a:lstStyle/>
          <a:p>
            <a:pPr marL="342900" lvl="3" indent="-342900" eaLnBrk="0" hangingPunct="0">
              <a:spcAft>
                <a:spcPts val="800"/>
              </a:spcAft>
              <a:buFont typeface="Wingdings" panose="05000000000000000000" pitchFamily="2" charset="2"/>
              <a:buChar char="Ø"/>
              <a:defRPr/>
            </a:pPr>
            <a:r>
              <a:rPr lang="en-US" sz="2800" u="sng" kern="0" dirty="0">
                <a:solidFill>
                  <a:schemeClr val="tx1">
                    <a:lumMod val="65000"/>
                    <a:lumOff val="35000"/>
                  </a:schemeClr>
                </a:solidFill>
                <a:latin typeface="Century Gothic" panose="020B0502020202020204" pitchFamily="34" charset="0"/>
              </a:rPr>
              <a:t>Issue RFP</a:t>
            </a:r>
            <a:r>
              <a:rPr lang="en-US" sz="2800" kern="0" dirty="0">
                <a:solidFill>
                  <a:schemeClr val="tx1">
                    <a:lumMod val="65000"/>
                    <a:lumOff val="35000"/>
                  </a:schemeClr>
                </a:solidFill>
                <a:latin typeface="Century Gothic" panose="020B0502020202020204" pitchFamily="34" charset="0"/>
              </a:rPr>
              <a:t> to produce the Regional TDP</a:t>
            </a:r>
          </a:p>
          <a:p>
            <a:pPr marL="342900" lvl="3" indent="-342900" eaLnBrk="0" hangingPunct="0">
              <a:spcAft>
                <a:spcPts val="800"/>
              </a:spcAft>
              <a:buFont typeface="Wingdings" panose="05000000000000000000" pitchFamily="2" charset="2"/>
              <a:buChar char="Ø"/>
              <a:defRPr/>
            </a:pPr>
            <a:r>
              <a:rPr lang="en-US" sz="2800" u="sng" kern="0" dirty="0">
                <a:solidFill>
                  <a:schemeClr val="tx1">
                    <a:lumMod val="65000"/>
                    <a:lumOff val="35000"/>
                  </a:schemeClr>
                </a:solidFill>
                <a:latin typeface="Century Gothic" panose="020B0502020202020204" pitchFamily="34" charset="0"/>
              </a:rPr>
              <a:t>Adopt</a:t>
            </a:r>
            <a:r>
              <a:rPr lang="en-US" sz="2800" kern="0" dirty="0">
                <a:solidFill>
                  <a:schemeClr val="tx1">
                    <a:lumMod val="65000"/>
                    <a:lumOff val="35000"/>
                  </a:schemeClr>
                </a:solidFill>
                <a:latin typeface="Century Gothic" panose="020B0502020202020204" pitchFamily="34" charset="0"/>
              </a:rPr>
              <a:t> the Regional Transit Feasibility Plan and </a:t>
            </a:r>
            <a:r>
              <a:rPr lang="en-US" sz="2800" u="sng" kern="0" dirty="0">
                <a:solidFill>
                  <a:schemeClr val="tx1">
                    <a:lumMod val="65000"/>
                    <a:lumOff val="35000"/>
                  </a:schemeClr>
                </a:solidFill>
                <a:latin typeface="Century Gothic" panose="020B0502020202020204" pitchFamily="34" charset="0"/>
              </a:rPr>
              <a:t>implement</a:t>
            </a:r>
            <a:r>
              <a:rPr lang="en-US" sz="2800" kern="0" dirty="0">
                <a:solidFill>
                  <a:schemeClr val="tx1">
                    <a:lumMod val="65000"/>
                    <a:lumOff val="35000"/>
                  </a:schemeClr>
                </a:solidFill>
                <a:latin typeface="Century Gothic" panose="020B0502020202020204" pitchFamily="34" charset="0"/>
              </a:rPr>
              <a:t> catalyst project.</a:t>
            </a:r>
          </a:p>
          <a:p>
            <a:pPr marL="342900" lvl="3" indent="-342900" eaLnBrk="0" hangingPunct="0">
              <a:spcAft>
                <a:spcPts val="800"/>
              </a:spcAft>
              <a:buFont typeface="Wingdings" panose="05000000000000000000" pitchFamily="2" charset="2"/>
              <a:buChar char="Ø"/>
              <a:defRPr/>
            </a:pPr>
            <a:r>
              <a:rPr lang="en-US" sz="2800" b="0" kern="0" dirty="0">
                <a:solidFill>
                  <a:schemeClr val="tx1">
                    <a:lumMod val="65000"/>
                    <a:lumOff val="35000"/>
                  </a:schemeClr>
                </a:solidFill>
                <a:latin typeface="Century Gothic" panose="020B0502020202020204" pitchFamily="34" charset="0"/>
              </a:rPr>
              <a:t>Continue to </a:t>
            </a:r>
            <a:r>
              <a:rPr lang="en-US" sz="2800" b="0" u="sng" kern="0" dirty="0">
                <a:solidFill>
                  <a:schemeClr val="tx1">
                    <a:lumMod val="65000"/>
                    <a:lumOff val="35000"/>
                  </a:schemeClr>
                </a:solidFill>
                <a:latin typeface="Century Gothic" panose="020B0502020202020204" pitchFamily="34" charset="0"/>
              </a:rPr>
              <a:t>engage the private sector</a:t>
            </a:r>
            <a:r>
              <a:rPr lang="en-US" sz="2800" b="0" kern="0" dirty="0">
                <a:solidFill>
                  <a:schemeClr val="tx1">
                    <a:lumMod val="65000"/>
                    <a:lumOff val="35000"/>
                  </a:schemeClr>
                </a:solidFill>
                <a:latin typeface="Century Gothic" panose="020B0502020202020204" pitchFamily="34" charset="0"/>
              </a:rPr>
              <a:t> in the delivery of transportation services</a:t>
            </a:r>
          </a:p>
          <a:p>
            <a:pPr marL="342900" lvl="3" indent="-342900" eaLnBrk="0" hangingPunct="0">
              <a:spcAft>
                <a:spcPts val="800"/>
              </a:spcAft>
              <a:buFont typeface="Wingdings" panose="05000000000000000000" pitchFamily="2" charset="2"/>
              <a:buChar char="Ø"/>
              <a:defRPr/>
            </a:pPr>
            <a:r>
              <a:rPr lang="en-US" sz="2800" dirty="0">
                <a:solidFill>
                  <a:schemeClr val="tx1">
                    <a:lumMod val="65000"/>
                    <a:lumOff val="35000"/>
                  </a:schemeClr>
                </a:solidFill>
                <a:latin typeface="Century Gothic" panose="020B0502020202020204" pitchFamily="34" charset="0"/>
              </a:rPr>
              <a:t>Expand </a:t>
            </a:r>
            <a:r>
              <a:rPr lang="en-US" sz="2800" u="sng" dirty="0">
                <a:solidFill>
                  <a:schemeClr val="tx1">
                    <a:lumMod val="65000"/>
                    <a:lumOff val="35000"/>
                  </a:schemeClr>
                </a:solidFill>
                <a:latin typeface="Century Gothic" panose="020B0502020202020204" pitchFamily="34" charset="0"/>
              </a:rPr>
              <a:t>Vanpool</a:t>
            </a:r>
            <a:r>
              <a:rPr lang="en-US" sz="2800" dirty="0">
                <a:solidFill>
                  <a:schemeClr val="tx1">
                    <a:lumMod val="65000"/>
                    <a:lumOff val="35000"/>
                  </a:schemeClr>
                </a:solidFill>
                <a:latin typeface="Century Gothic" panose="020B0502020202020204" pitchFamily="34" charset="0"/>
              </a:rPr>
              <a:t> program across the region</a:t>
            </a:r>
          </a:p>
        </p:txBody>
      </p:sp>
      <p:sp>
        <p:nvSpPr>
          <p:cNvPr id="5" name="Title 6"/>
          <p:cNvSpPr>
            <a:spLocks noGrp="1"/>
          </p:cNvSpPr>
          <p:nvPr>
            <p:ph type="title"/>
          </p:nvPr>
        </p:nvSpPr>
        <p:spPr>
          <a:xfrm>
            <a:off x="0" y="152400"/>
            <a:ext cx="7848600" cy="685800"/>
          </a:xfrm>
        </p:spPr>
        <p:txBody>
          <a:bodyPr>
            <a:normAutofit/>
          </a:bodyPr>
          <a:lstStyle/>
          <a:p>
            <a:pPr algn="ctr"/>
            <a:r>
              <a:rPr lang="en-US" sz="2400" dirty="0">
                <a:solidFill>
                  <a:schemeClr val="bg1"/>
                </a:solidFill>
              </a:rPr>
              <a:t>NEXT STEPS</a:t>
            </a:r>
          </a:p>
        </p:txBody>
      </p:sp>
    </p:spTree>
    <p:extLst>
      <p:ext uri="{BB962C8B-B14F-4D97-AF65-F5344CB8AC3E}">
        <p14:creationId xmlns:p14="http://schemas.microsoft.com/office/powerpoint/2010/main" val="4125893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Jobs\490127 - Regional Transit Master Plan\Master Plan Update 2013\Documentation\Vision\DocumentLayout\DraftDocument\Graphics\Traffic-1.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055914"/>
            <a:ext cx="4572000" cy="2481942"/>
          </a:xfrm>
          <a:prstGeom prst="rect">
            <a:avLst/>
          </a:prstGeom>
          <a:noFill/>
        </p:spPr>
      </p:pic>
      <p:pic>
        <p:nvPicPr>
          <p:cNvPr id="3" name="Picture 2" descr="T:\Jobs\490127 - Regional Transit Master Plan\Master Plan Update 2013\Documentation\Vision\DocumentLayout\DraftDocument\Graphics\Traffic-1.t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3505200"/>
            <a:ext cx="4572000" cy="2583318"/>
          </a:xfrm>
          <a:prstGeom prst="rect">
            <a:avLst/>
          </a:prstGeom>
          <a:noFill/>
        </p:spPr>
      </p:pic>
      <p:pic>
        <p:nvPicPr>
          <p:cNvPr id="5" name="Picture 4" descr="T:\Jobs\490127 - Regional Transit Master Plan\Master Plan Update 2013\Documentation\Vision\DocumentLayout\DraftDocument\Graphics\Traffic-1.t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3505200"/>
            <a:ext cx="4572000" cy="2583318"/>
          </a:xfrm>
          <a:prstGeom prst="rect">
            <a:avLst/>
          </a:prstGeom>
          <a:noFill/>
        </p:spPr>
      </p:pic>
      <p:pic>
        <p:nvPicPr>
          <p:cNvPr id="1028" name="Picture 4" descr="R:\Photos\Ped &amp; Bike\PedBikeImages.Org\travel_014.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00" y="3314700"/>
            <a:ext cx="4572000" cy="2781300"/>
          </a:xfrm>
          <a:prstGeom prst="rect">
            <a:avLst/>
          </a:prstGeom>
          <a:noFill/>
        </p:spPr>
      </p:pic>
      <p:pic>
        <p:nvPicPr>
          <p:cNvPr id="7" name="Picture 6" descr="T:\Jobs\490127 - Regional Transit Master Plan\Master Plan Update 2013\Documentation\Vision\DocumentLayout\DraftDocument\Graphics\Traffic-1.ti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74342" y="1059891"/>
            <a:ext cx="4569658" cy="2445309"/>
          </a:xfrm>
          <a:prstGeom prst="rect">
            <a:avLst/>
          </a:prstGeom>
          <a:noFill/>
        </p:spPr>
      </p:pic>
      <p:sp>
        <p:nvSpPr>
          <p:cNvPr id="8" name="TextBox 7"/>
          <p:cNvSpPr txBox="1"/>
          <p:nvPr/>
        </p:nvSpPr>
        <p:spPr>
          <a:xfrm>
            <a:off x="6998861" y="5867400"/>
            <a:ext cx="2145139" cy="246221"/>
          </a:xfrm>
          <a:prstGeom prst="rect">
            <a:avLst/>
          </a:prstGeom>
          <a:noFill/>
        </p:spPr>
        <p:txBody>
          <a:bodyPr wrap="none" rtlCol="0">
            <a:spAutoFit/>
          </a:bodyPr>
          <a:lstStyle/>
          <a:p>
            <a:r>
              <a:rPr lang="en-US" sz="1000" dirty="0">
                <a:solidFill>
                  <a:schemeClr val="bg1"/>
                </a:solidFill>
              </a:rPr>
              <a:t>www.pedbikeimages.org/Laura Sandt</a:t>
            </a:r>
          </a:p>
        </p:txBody>
      </p:sp>
      <p:sp>
        <p:nvSpPr>
          <p:cNvPr id="9" name="Title 8"/>
          <p:cNvSpPr>
            <a:spLocks noGrp="1"/>
          </p:cNvSpPr>
          <p:nvPr>
            <p:ph type="title"/>
          </p:nvPr>
        </p:nvSpPr>
        <p:spPr/>
        <p:txBody>
          <a:bodyPr>
            <a:noAutofit/>
          </a:bodyPr>
          <a:lstStyle/>
          <a:p>
            <a:pPr algn="ctr"/>
            <a:r>
              <a:rPr lang="en-US" sz="2800" dirty="0"/>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txBox="1">
            <a:spLocks noChangeArrowheads="1"/>
          </p:cNvSpPr>
          <p:nvPr/>
        </p:nvSpPr>
        <p:spPr>
          <a:xfrm>
            <a:off x="685800" y="1624937"/>
            <a:ext cx="7772400" cy="374716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Clr>
                <a:schemeClr val="tx1">
                  <a:lumMod val="65000"/>
                  <a:lumOff val="35000"/>
                </a:schemeClr>
              </a:buClr>
            </a:pPr>
            <a:endParaRPr lang="en-US" sz="788" dirty="0">
              <a:solidFill>
                <a:schemeClr val="tx1">
                  <a:lumMod val="65000"/>
                  <a:lumOff val="35000"/>
                </a:schemeClr>
              </a:solidFill>
              <a:cs typeface="Arial" charset="0"/>
            </a:endParaRPr>
          </a:p>
        </p:txBody>
      </p:sp>
      <p:sp>
        <p:nvSpPr>
          <p:cNvPr id="2" name="Rectangle 1"/>
          <p:cNvSpPr/>
          <p:nvPr/>
        </p:nvSpPr>
        <p:spPr>
          <a:xfrm>
            <a:off x="342900" y="1878833"/>
            <a:ext cx="5200650" cy="3243004"/>
          </a:xfrm>
          <a:prstGeom prst="rect">
            <a:avLst/>
          </a:prstGeom>
        </p:spPr>
        <p:txBody>
          <a:bodyPr wrap="square">
            <a:spAutoFit/>
          </a:bodyPr>
          <a:lstStyle/>
          <a:p>
            <a:pPr marL="342900" indent="-342900">
              <a:lnSpc>
                <a:spcPct val="107000"/>
              </a:lnSpc>
              <a:spcAft>
                <a:spcPts val="300"/>
              </a:spcAft>
              <a:buFont typeface="Arial" panose="020B0604020202020204" pitchFamily="34" charset="0"/>
              <a:buChar char="•"/>
            </a:pPr>
            <a:r>
              <a:rPr lang="en-US" sz="2100" b="1" dirty="0">
                <a:solidFill>
                  <a:srgbClr val="00B7BB"/>
                </a:solidFill>
                <a:latin typeface="Calibri" panose="020F0502020204030204" pitchFamily="34" charset="0"/>
                <a:ea typeface="Calibri" panose="020F0502020204030204" pitchFamily="34" charset="0"/>
                <a:cs typeface="Times New Roman" panose="02020603050405020304" pitchFamily="18" charset="0"/>
              </a:rPr>
              <a:t>Recipient of Federal Funds </a:t>
            </a:r>
            <a:r>
              <a:rPr lang="en-US" sz="2100" dirty="0">
                <a:latin typeface="Calibri" panose="020F0502020204030204" pitchFamily="34" charset="0"/>
                <a:ea typeface="Calibri" panose="020F0502020204030204" pitchFamily="34" charset="0"/>
                <a:cs typeface="Times New Roman" panose="02020603050405020304" pitchFamily="18" charset="0"/>
              </a:rPr>
              <a:t>supporting an intercounty project or an intra-county capital project</a:t>
            </a:r>
          </a:p>
          <a:p>
            <a:pPr marL="342900" indent="-342900">
              <a:lnSpc>
                <a:spcPct val="107000"/>
              </a:lnSpc>
              <a:spcAft>
                <a:spcPts val="300"/>
              </a:spcAft>
              <a:buFont typeface="Arial" panose="020B0604020202020204" pitchFamily="34" charset="0"/>
              <a:buChar char="•"/>
            </a:pPr>
            <a:r>
              <a:rPr lang="en-US" sz="2100" b="1" dirty="0">
                <a:solidFill>
                  <a:srgbClr val="00B7BB"/>
                </a:solidFill>
                <a:latin typeface="Calibri" panose="020F0502020204030204" pitchFamily="34" charset="0"/>
                <a:ea typeface="Calibri" panose="020F0502020204030204" pitchFamily="34" charset="0"/>
                <a:cs typeface="Times New Roman" panose="02020603050405020304" pitchFamily="18" charset="0"/>
              </a:rPr>
              <a:t>Rail Funding</a:t>
            </a:r>
            <a:r>
              <a:rPr lang="en-US" sz="2100" dirty="0">
                <a:latin typeface="Calibri" panose="020F0502020204030204" pitchFamily="34" charset="0"/>
                <a:ea typeface="Calibri" panose="020F0502020204030204" pitchFamily="34" charset="0"/>
                <a:cs typeface="Times New Roman" panose="02020603050405020304" pitchFamily="18" charset="0"/>
              </a:rPr>
              <a:t>: Action regarding state funding of commuter rail, heavy rail, or light rail requires approval by majority vote of each MPO where rail transit investment will be made and the approval by an act of the Legislature</a:t>
            </a:r>
          </a:p>
        </p:txBody>
      </p:sp>
      <p:sp>
        <p:nvSpPr>
          <p:cNvPr id="7" name="Title 2">
            <a:extLst>
              <a:ext uri="{FF2B5EF4-FFF2-40B4-BE49-F238E27FC236}">
                <a16:creationId xmlns:a16="http://schemas.microsoft.com/office/drawing/2014/main" id="{5ED5AE1E-00EA-43B0-8C13-5B9CB4A5020B}"/>
              </a:ext>
            </a:extLst>
          </p:cNvPr>
          <p:cNvSpPr txBox="1">
            <a:spLocks/>
          </p:cNvSpPr>
          <p:nvPr/>
        </p:nvSpPr>
        <p:spPr>
          <a:xfrm>
            <a:off x="0" y="857250"/>
            <a:ext cx="7886700" cy="685800"/>
          </a:xfrm>
          <a:prstGeom prst="rect">
            <a:avLst/>
          </a:prstGeom>
        </p:spPr>
        <p:txBody>
          <a:bodyPr vert="horz" lIns="68580" tIns="34290" rIns="68580" bIns="34290" rtlCol="0" anchor="ctr">
            <a:noAutofit/>
          </a:bodyPr>
          <a:lstStyle>
            <a:lvl1pPr marL="0" algn="l" defTabSz="914400" rtl="0" eaLnBrk="1" latinLnBrk="0" hangingPunct="1">
              <a:spcBef>
                <a:spcPct val="0"/>
              </a:spcBef>
              <a:buNone/>
              <a:defRPr lang="en-US" sz="3600" kern="1200" dirty="0" smtClean="0">
                <a:solidFill>
                  <a:schemeClr val="bg1"/>
                </a:solidFill>
                <a:latin typeface="Century Gothic" pitchFamily="34" charset="0"/>
                <a:ea typeface="+mj-ea"/>
                <a:cs typeface="+mj-cs"/>
              </a:defRPr>
            </a:lvl1pPr>
          </a:lstStyle>
          <a:p>
            <a:pPr algn="ctr"/>
            <a:r>
              <a:rPr lang="en-US" sz="3000" b="1" dirty="0"/>
              <a:t>TBARTA Changes &amp; Mandates</a:t>
            </a:r>
            <a:endParaRPr lang="en-US" sz="3000" dirty="0"/>
          </a:p>
        </p:txBody>
      </p:sp>
      <p:pic>
        <p:nvPicPr>
          <p:cNvPr id="4" name="Picture 3">
            <a:extLst>
              <a:ext uri="{FF2B5EF4-FFF2-40B4-BE49-F238E27FC236}">
                <a16:creationId xmlns:a16="http://schemas.microsoft.com/office/drawing/2014/main" id="{8D929988-2D36-4BED-AC49-C64999D4BE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86450" y="1811602"/>
            <a:ext cx="2786063" cy="3354095"/>
          </a:xfrm>
          <a:prstGeom prst="rect">
            <a:avLst/>
          </a:prstGeom>
        </p:spPr>
      </p:pic>
      <p:sp>
        <p:nvSpPr>
          <p:cNvPr id="8" name="Title 2">
            <a:extLst>
              <a:ext uri="{FF2B5EF4-FFF2-40B4-BE49-F238E27FC236}">
                <a16:creationId xmlns:a16="http://schemas.microsoft.com/office/drawing/2014/main" id="{A302BF52-7588-40B0-91C3-D7283CD4DCCC}"/>
              </a:ext>
            </a:extLst>
          </p:cNvPr>
          <p:cNvSpPr>
            <a:spLocks noGrp="1"/>
          </p:cNvSpPr>
          <p:nvPr>
            <p:ph type="title"/>
          </p:nvPr>
        </p:nvSpPr>
        <p:spPr>
          <a:xfrm>
            <a:off x="363183" y="152400"/>
            <a:ext cx="7886700" cy="685800"/>
          </a:xfrm>
        </p:spPr>
        <p:txBody>
          <a:bodyPr>
            <a:noAutofit/>
          </a:bodyPr>
          <a:lstStyle/>
          <a:p>
            <a:pPr algn="ctr"/>
            <a:r>
              <a:rPr lang="en-US" sz="3000" dirty="0"/>
              <a:t>OTHER CHANGES</a:t>
            </a:r>
          </a:p>
        </p:txBody>
      </p:sp>
    </p:spTree>
    <p:extLst>
      <p:ext uri="{BB962C8B-B14F-4D97-AF65-F5344CB8AC3E}">
        <p14:creationId xmlns:p14="http://schemas.microsoft.com/office/powerpoint/2010/main" val="947229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52400" y="2247900"/>
            <a:ext cx="8839200" cy="2362200"/>
          </a:xfrm>
          <a:prstGeom prst="rect">
            <a:avLst/>
          </a:prstGeom>
          <a:blipFill>
            <a:blip r:embed="rId2" cstate="print"/>
            <a:stretch>
              <a:fillRect/>
            </a:stretch>
          </a:blipFill>
        </p:spPr>
        <p:txBody>
          <a:bodyPr wrap="square" lIns="0" tIns="0" rIns="0" bIns="0" rtlCol="0"/>
          <a:lstStyle/>
          <a:p>
            <a:endParaRPr sz="1588"/>
          </a:p>
        </p:txBody>
      </p:sp>
      <p:sp>
        <p:nvSpPr>
          <p:cNvPr id="6" name="Rectangle 5">
            <a:extLst>
              <a:ext uri="{FF2B5EF4-FFF2-40B4-BE49-F238E27FC236}">
                <a16:creationId xmlns:a16="http://schemas.microsoft.com/office/drawing/2014/main" id="{17A91A73-2DF4-41D8-B091-527C66BEA88E}"/>
              </a:ext>
            </a:extLst>
          </p:cNvPr>
          <p:cNvSpPr>
            <a:spLocks noChangeArrowheads="1"/>
          </p:cNvSpPr>
          <p:nvPr/>
        </p:nvSpPr>
        <p:spPr bwMode="auto">
          <a:xfrm>
            <a:off x="0" y="218048"/>
            <a:ext cx="7848600" cy="556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algn="ctr" eaLnBrk="0" fontAlgn="base" hangingPunct="0">
              <a:spcBef>
                <a:spcPct val="0"/>
              </a:spcBef>
              <a:spcAft>
                <a:spcPct val="0"/>
              </a:spcAft>
            </a:pPr>
            <a:r>
              <a:rPr lang="en-US" sz="2800" dirty="0">
                <a:solidFill>
                  <a:schemeClr val="bg1"/>
                </a:solidFill>
                <a:latin typeface="Myriad Pro" pitchFamily="34" charset="0"/>
                <a:cs typeface="Arial" pitchFamily="34" charset="0"/>
              </a:rPr>
              <a:t>FOUR DISTINCT PROBLEMS FOR TRANSIT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7848600" cy="914400"/>
          </a:xfrm>
        </p:spPr>
        <p:txBody>
          <a:bodyPr>
            <a:noAutofit/>
          </a:bodyPr>
          <a:lstStyle/>
          <a:p>
            <a:pPr algn="ctr" eaLnBrk="0" hangingPunct="0">
              <a:defRPr/>
            </a:pPr>
            <a:r>
              <a:rPr lang="en-US" sz="2600" kern="0" dirty="0"/>
              <a:t>DEMAND: TRAVELING ACROSS COUNTY LINES FOR WORK (2010)</a:t>
            </a:r>
          </a:p>
        </p:txBody>
      </p:sp>
      <p:graphicFrame>
        <p:nvGraphicFramePr>
          <p:cNvPr id="3" name="Table 2"/>
          <p:cNvGraphicFramePr>
            <a:graphicFrameLocks noGrp="1"/>
          </p:cNvGraphicFramePr>
          <p:nvPr>
            <p:extLst/>
          </p:nvPr>
        </p:nvGraphicFramePr>
        <p:xfrm>
          <a:off x="381000" y="1217257"/>
          <a:ext cx="8763000" cy="4640576"/>
        </p:xfrm>
        <a:graphic>
          <a:graphicData uri="http://schemas.openxmlformats.org/drawingml/2006/table">
            <a:tbl>
              <a:tblPr/>
              <a:tblGrid>
                <a:gridCol w="1130710">
                  <a:extLst>
                    <a:ext uri="{9D8B030D-6E8A-4147-A177-3AD203B41FA5}">
                      <a16:colId xmlns:a16="http://schemas.microsoft.com/office/drawing/2014/main" val="36922690"/>
                    </a:ext>
                  </a:extLst>
                </a:gridCol>
                <a:gridCol w="7632290">
                  <a:extLst>
                    <a:ext uri="{9D8B030D-6E8A-4147-A177-3AD203B41FA5}">
                      <a16:colId xmlns:a16="http://schemas.microsoft.com/office/drawing/2014/main" val="3573740414"/>
                    </a:ext>
                  </a:extLst>
                </a:gridCol>
              </a:tblGrid>
              <a:tr h="580072">
                <a:tc>
                  <a:txBody>
                    <a:bodyPr/>
                    <a:lstStyle/>
                    <a:p>
                      <a:pPr algn="ctr" fontAlgn="ctr"/>
                      <a:r>
                        <a:rPr lang="en-US" sz="2800" b="1" i="0" u="none" strike="noStrike" dirty="0">
                          <a:solidFill>
                            <a:srgbClr val="000000"/>
                          </a:solidFill>
                          <a:effectLst/>
                          <a:latin typeface="Calibri" panose="020F0502020204030204" pitchFamily="34" charset="0"/>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l" fontAlgn="ctr"/>
                      <a:r>
                        <a:rPr lang="en-US" sz="2000" b="0" i="0" u="none" strike="noStrike" dirty="0">
                          <a:solidFill>
                            <a:srgbClr val="000000"/>
                          </a:solidFill>
                          <a:effectLst/>
                          <a:latin typeface="Calibri" panose="020F0502020204030204" pitchFamily="34" charset="0"/>
                        </a:rPr>
                        <a:t> or </a:t>
                      </a:r>
                      <a:r>
                        <a:rPr lang="en-US" sz="2000" b="1" i="0" u="none" strike="noStrike" dirty="0">
                          <a:solidFill>
                            <a:srgbClr val="000000"/>
                          </a:solidFill>
                          <a:effectLst/>
                          <a:latin typeface="Calibri" panose="020F0502020204030204" pitchFamily="34" charset="0"/>
                        </a:rPr>
                        <a:t>3,272 </a:t>
                      </a:r>
                      <a:r>
                        <a:rPr lang="en-US" sz="2000" b="1" i="0" u="none" strike="noStrike" dirty="0">
                          <a:solidFill>
                            <a:schemeClr val="accent6"/>
                          </a:solidFill>
                          <a:effectLst/>
                          <a:latin typeface="Calibri" panose="020F0502020204030204" pitchFamily="34" charset="0"/>
                        </a:rPr>
                        <a:t>Citrus</a:t>
                      </a:r>
                      <a:r>
                        <a:rPr lang="en-US" sz="2000" b="1" i="0" u="none" strike="noStrike" dirty="0">
                          <a:solidFill>
                            <a:srgbClr val="000000"/>
                          </a:solidFill>
                          <a:effectLst/>
                          <a:latin typeface="Calibri" panose="020F0502020204030204" pitchFamily="34" charset="0"/>
                        </a:rPr>
                        <a:t> </a:t>
                      </a:r>
                      <a:r>
                        <a:rPr lang="en-US" sz="2000" b="0" i="0" u="none" strike="noStrike" dirty="0">
                          <a:solidFill>
                            <a:srgbClr val="000000"/>
                          </a:solidFill>
                          <a:effectLst/>
                          <a:latin typeface="Calibri" panose="020F0502020204030204" pitchFamily="34" charset="0"/>
                        </a:rPr>
                        <a:t>County commuters</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26168024"/>
                  </a:ext>
                </a:extLst>
              </a:tr>
              <a:tr h="580072">
                <a:tc>
                  <a:txBody>
                    <a:bodyPr/>
                    <a:lstStyle/>
                    <a:p>
                      <a:pPr algn="ctr" fontAlgn="ctr"/>
                      <a:r>
                        <a:rPr lang="en-US" sz="2800" b="1" i="0" u="none" strike="noStrike" dirty="0">
                          <a:solidFill>
                            <a:srgbClr val="000000"/>
                          </a:solidFill>
                          <a:effectLst/>
                          <a:latin typeface="Calibri" panose="020F0502020204030204" pitchFamily="34" charset="0"/>
                        </a:rPr>
                        <a:t>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fontAlgn="ctr"/>
                      <a:r>
                        <a:rPr lang="en-US" sz="2000" b="0" i="0" u="none" strike="noStrike" dirty="0">
                          <a:solidFill>
                            <a:srgbClr val="000000"/>
                          </a:solidFill>
                          <a:effectLst/>
                          <a:latin typeface="Calibri" panose="020F0502020204030204" pitchFamily="34" charset="0"/>
                        </a:rPr>
                        <a:t> or </a:t>
                      </a:r>
                      <a:r>
                        <a:rPr lang="en-US" sz="2000" b="1" i="0" u="none" strike="noStrike" dirty="0">
                          <a:solidFill>
                            <a:srgbClr val="000000"/>
                          </a:solidFill>
                          <a:effectLst/>
                          <a:latin typeface="Calibri" panose="020F0502020204030204" pitchFamily="34" charset="0"/>
                        </a:rPr>
                        <a:t>19,497 </a:t>
                      </a:r>
                      <a:r>
                        <a:rPr lang="en-US" sz="2000" b="1" i="0" u="none" strike="noStrike" dirty="0">
                          <a:solidFill>
                            <a:schemeClr val="accent6"/>
                          </a:solidFill>
                          <a:effectLst/>
                          <a:latin typeface="Calibri" panose="020F0502020204030204" pitchFamily="34" charset="0"/>
                        </a:rPr>
                        <a:t>Hernando</a:t>
                      </a:r>
                      <a:r>
                        <a:rPr lang="en-US" sz="2000" b="1" i="0" u="none" strike="noStrike" dirty="0">
                          <a:solidFill>
                            <a:srgbClr val="000000"/>
                          </a:solidFill>
                          <a:effectLst/>
                          <a:latin typeface="Calibri" panose="020F0502020204030204" pitchFamily="34" charset="0"/>
                        </a:rPr>
                        <a:t> </a:t>
                      </a:r>
                      <a:r>
                        <a:rPr lang="en-US" sz="2000" b="0" i="0" u="none" strike="noStrike" dirty="0">
                          <a:solidFill>
                            <a:srgbClr val="000000"/>
                          </a:solidFill>
                          <a:effectLst/>
                          <a:latin typeface="Calibri" panose="020F0502020204030204" pitchFamily="34" charset="0"/>
                        </a:rPr>
                        <a:t>County commuters</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35633709"/>
                  </a:ext>
                </a:extLst>
              </a:tr>
              <a:tr h="580072">
                <a:tc>
                  <a:txBody>
                    <a:bodyPr/>
                    <a:lstStyle/>
                    <a:p>
                      <a:pPr algn="ctr" fontAlgn="ctr"/>
                      <a:r>
                        <a:rPr lang="en-US" sz="2800" b="1" i="0" u="none" strike="noStrike" dirty="0">
                          <a:solidFill>
                            <a:srgbClr val="000000"/>
                          </a:solidFill>
                          <a:effectLst/>
                          <a:latin typeface="Calibri" panose="020F0502020204030204" pitchFamily="34" charset="0"/>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l" fontAlgn="ctr"/>
                      <a:r>
                        <a:rPr lang="en-US" sz="2000" b="0" i="0" u="none" strike="noStrike" dirty="0">
                          <a:solidFill>
                            <a:srgbClr val="000000"/>
                          </a:solidFill>
                          <a:effectLst/>
                          <a:latin typeface="Calibri" panose="020F0502020204030204" pitchFamily="34" charset="0"/>
                        </a:rPr>
                        <a:t> or </a:t>
                      </a:r>
                      <a:r>
                        <a:rPr lang="en-US" sz="2000" b="1" i="0" u="none" strike="noStrike" dirty="0">
                          <a:solidFill>
                            <a:srgbClr val="000000"/>
                          </a:solidFill>
                          <a:effectLst/>
                          <a:latin typeface="Calibri" panose="020F0502020204030204" pitchFamily="34" charset="0"/>
                        </a:rPr>
                        <a:t>43,471 </a:t>
                      </a:r>
                      <a:r>
                        <a:rPr lang="en-US" sz="2000" b="1" i="0" u="none" strike="noStrike" dirty="0">
                          <a:solidFill>
                            <a:schemeClr val="accent6"/>
                          </a:solidFill>
                          <a:effectLst/>
                          <a:latin typeface="Calibri" panose="020F0502020204030204" pitchFamily="34" charset="0"/>
                        </a:rPr>
                        <a:t>Hillsborough</a:t>
                      </a:r>
                      <a:r>
                        <a:rPr lang="en-US" sz="2000" b="1" i="0" u="none" strike="noStrike" dirty="0">
                          <a:solidFill>
                            <a:srgbClr val="000000"/>
                          </a:solidFill>
                          <a:effectLst/>
                          <a:latin typeface="Calibri" panose="020F0502020204030204" pitchFamily="34" charset="0"/>
                        </a:rPr>
                        <a:t> </a:t>
                      </a:r>
                      <a:r>
                        <a:rPr lang="en-US" sz="2000" b="0" i="0" u="none" strike="noStrike" dirty="0">
                          <a:solidFill>
                            <a:srgbClr val="000000"/>
                          </a:solidFill>
                          <a:effectLst/>
                          <a:latin typeface="Calibri" panose="020F0502020204030204" pitchFamily="34" charset="0"/>
                        </a:rPr>
                        <a:t>County commuters</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01498977"/>
                  </a:ext>
                </a:extLst>
              </a:tr>
              <a:tr h="580072">
                <a:tc>
                  <a:txBody>
                    <a:bodyPr/>
                    <a:lstStyle/>
                    <a:p>
                      <a:pPr algn="ctr" fontAlgn="ctr"/>
                      <a:r>
                        <a:rPr lang="en-US" sz="2800" b="1" i="0" u="none" strike="noStrike" dirty="0">
                          <a:solidFill>
                            <a:srgbClr val="000000"/>
                          </a:solidFill>
                          <a:effectLst/>
                          <a:latin typeface="Calibri" panose="020F0502020204030204" pitchFamily="34" charset="0"/>
                        </a:rPr>
                        <a:t>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fontAlgn="ctr"/>
                      <a:r>
                        <a:rPr lang="en-US" sz="2000" b="0" i="0" u="none" strike="noStrike" dirty="0">
                          <a:solidFill>
                            <a:srgbClr val="000000"/>
                          </a:solidFill>
                          <a:effectLst/>
                          <a:latin typeface="Calibri" panose="020F0502020204030204" pitchFamily="34" charset="0"/>
                        </a:rPr>
                        <a:t> or </a:t>
                      </a:r>
                      <a:r>
                        <a:rPr lang="en-US" sz="2000" b="1" i="0" u="none" strike="noStrike" dirty="0">
                          <a:solidFill>
                            <a:srgbClr val="000000"/>
                          </a:solidFill>
                          <a:effectLst/>
                          <a:latin typeface="Calibri" panose="020F0502020204030204" pitchFamily="34" charset="0"/>
                        </a:rPr>
                        <a:t>33,219 </a:t>
                      </a:r>
                      <a:r>
                        <a:rPr lang="en-US" sz="2000" b="1" i="0" u="none" strike="noStrike" dirty="0">
                          <a:solidFill>
                            <a:schemeClr val="accent6"/>
                          </a:solidFill>
                          <a:effectLst/>
                          <a:latin typeface="Calibri" panose="020F0502020204030204" pitchFamily="34" charset="0"/>
                        </a:rPr>
                        <a:t>Manatee</a:t>
                      </a:r>
                      <a:r>
                        <a:rPr lang="en-US" sz="2000" b="1" i="0" u="none" strike="noStrike" dirty="0">
                          <a:solidFill>
                            <a:srgbClr val="000000"/>
                          </a:solidFill>
                          <a:effectLst/>
                          <a:latin typeface="Calibri" panose="020F0502020204030204" pitchFamily="34" charset="0"/>
                        </a:rPr>
                        <a:t> </a:t>
                      </a:r>
                      <a:r>
                        <a:rPr lang="en-US" sz="2000" b="0" i="0" u="none" strike="noStrike" dirty="0">
                          <a:solidFill>
                            <a:srgbClr val="000000"/>
                          </a:solidFill>
                          <a:effectLst/>
                          <a:latin typeface="Calibri" panose="020F0502020204030204" pitchFamily="34" charset="0"/>
                        </a:rPr>
                        <a:t>County commuters</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54357226"/>
                  </a:ext>
                </a:extLst>
              </a:tr>
              <a:tr h="580072">
                <a:tc>
                  <a:txBody>
                    <a:bodyPr/>
                    <a:lstStyle/>
                    <a:p>
                      <a:pPr algn="ctr" fontAlgn="ctr"/>
                      <a:r>
                        <a:rPr lang="en-US" sz="2800" b="1" i="0" u="none" strike="noStrike" dirty="0">
                          <a:solidFill>
                            <a:srgbClr val="000000"/>
                          </a:solidFill>
                          <a:effectLst/>
                          <a:latin typeface="Calibri" panose="020F0502020204030204" pitchFamily="34" charset="0"/>
                        </a:rPr>
                        <a:t>48%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l" fontAlgn="ctr"/>
                      <a:r>
                        <a:rPr lang="en-US" sz="2000" b="0" i="0" u="none" strike="noStrike" dirty="0">
                          <a:solidFill>
                            <a:srgbClr val="000000"/>
                          </a:solidFill>
                          <a:effectLst/>
                          <a:latin typeface="Calibri" panose="020F0502020204030204" pitchFamily="34" charset="0"/>
                        </a:rPr>
                        <a:t> or </a:t>
                      </a:r>
                      <a:r>
                        <a:rPr lang="en-US" sz="2000" b="1" i="0" u="none" strike="noStrike" dirty="0">
                          <a:solidFill>
                            <a:srgbClr val="000000"/>
                          </a:solidFill>
                          <a:effectLst/>
                          <a:latin typeface="Calibri" panose="020F0502020204030204" pitchFamily="34" charset="0"/>
                        </a:rPr>
                        <a:t>83,140 </a:t>
                      </a:r>
                      <a:r>
                        <a:rPr lang="en-US" sz="2000" b="1" i="0" u="none" strike="noStrike" dirty="0">
                          <a:solidFill>
                            <a:schemeClr val="accent6"/>
                          </a:solidFill>
                          <a:effectLst/>
                          <a:latin typeface="Calibri" panose="020F0502020204030204" pitchFamily="34" charset="0"/>
                        </a:rPr>
                        <a:t>Pasco</a:t>
                      </a:r>
                      <a:r>
                        <a:rPr lang="en-US" sz="2000" b="1" i="0" u="none" strike="noStrike" dirty="0">
                          <a:solidFill>
                            <a:srgbClr val="000000"/>
                          </a:solidFill>
                          <a:effectLst/>
                          <a:latin typeface="Calibri" panose="020F0502020204030204" pitchFamily="34" charset="0"/>
                        </a:rPr>
                        <a:t> </a:t>
                      </a:r>
                      <a:r>
                        <a:rPr lang="en-US" sz="2000" b="0" i="0" u="none" strike="noStrike" dirty="0">
                          <a:solidFill>
                            <a:srgbClr val="000000"/>
                          </a:solidFill>
                          <a:effectLst/>
                          <a:latin typeface="Calibri" panose="020F0502020204030204" pitchFamily="34" charset="0"/>
                        </a:rPr>
                        <a:t>County commuters</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93162038"/>
                  </a:ext>
                </a:extLst>
              </a:tr>
              <a:tr h="580072">
                <a:tc>
                  <a:txBody>
                    <a:bodyPr/>
                    <a:lstStyle/>
                    <a:p>
                      <a:pPr algn="ctr" fontAlgn="ctr"/>
                      <a:r>
                        <a:rPr lang="en-US" sz="2800" b="1" i="0" u="none" strike="noStrike" dirty="0">
                          <a:solidFill>
                            <a:srgbClr val="000000"/>
                          </a:solidFill>
                          <a:effectLst/>
                          <a:latin typeface="Calibri" panose="020F0502020204030204" pitchFamily="34" charset="0"/>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fontAlgn="ctr"/>
                      <a:r>
                        <a:rPr lang="en-US" sz="2000" b="0" i="0" u="none" strike="noStrike" dirty="0">
                          <a:solidFill>
                            <a:srgbClr val="000000"/>
                          </a:solidFill>
                          <a:effectLst/>
                          <a:latin typeface="Calibri" panose="020F0502020204030204" pitchFamily="34" charset="0"/>
                        </a:rPr>
                        <a:t> or </a:t>
                      </a:r>
                      <a:r>
                        <a:rPr lang="en-US" sz="2000" b="1" i="0" u="none" strike="noStrike" dirty="0">
                          <a:solidFill>
                            <a:srgbClr val="000000"/>
                          </a:solidFill>
                          <a:effectLst/>
                          <a:latin typeface="Calibri" panose="020F0502020204030204" pitchFamily="34" charset="0"/>
                        </a:rPr>
                        <a:t>50,562 </a:t>
                      </a:r>
                      <a:r>
                        <a:rPr lang="en-US" sz="2000" b="1" i="0" u="none" strike="noStrike" dirty="0">
                          <a:solidFill>
                            <a:schemeClr val="accent6"/>
                          </a:solidFill>
                          <a:effectLst/>
                          <a:latin typeface="Calibri" panose="020F0502020204030204" pitchFamily="34" charset="0"/>
                        </a:rPr>
                        <a:t>Pinellas</a:t>
                      </a:r>
                      <a:r>
                        <a:rPr lang="en-US" sz="2000" b="1" i="0" u="none" strike="noStrike" dirty="0">
                          <a:solidFill>
                            <a:srgbClr val="000000"/>
                          </a:solidFill>
                          <a:effectLst/>
                          <a:latin typeface="Calibri" panose="020F0502020204030204" pitchFamily="34" charset="0"/>
                        </a:rPr>
                        <a:t> </a:t>
                      </a:r>
                      <a:r>
                        <a:rPr lang="en-US" sz="2000" b="0" i="0" u="none" strike="noStrike" dirty="0">
                          <a:solidFill>
                            <a:srgbClr val="000000"/>
                          </a:solidFill>
                          <a:effectLst/>
                          <a:latin typeface="Calibri" panose="020F0502020204030204" pitchFamily="34" charset="0"/>
                        </a:rPr>
                        <a:t>County commuters</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85357367"/>
                  </a:ext>
                </a:extLst>
              </a:tr>
              <a:tr h="580072">
                <a:tc>
                  <a:txBody>
                    <a:bodyPr/>
                    <a:lstStyle/>
                    <a:p>
                      <a:pPr algn="ctr" fontAlgn="ctr"/>
                      <a:r>
                        <a:rPr lang="en-US" sz="2800" b="1" i="0" u="none" strike="noStrike" dirty="0">
                          <a:solidFill>
                            <a:srgbClr val="000000"/>
                          </a:solidFill>
                          <a:effectLst/>
                          <a:latin typeface="Calibri" panose="020F0502020204030204" pitchFamily="34" charset="0"/>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l" fontAlgn="ctr"/>
                      <a:r>
                        <a:rPr lang="en-US" sz="2000" b="0" i="0" u="none" strike="noStrike" dirty="0">
                          <a:solidFill>
                            <a:srgbClr val="000000"/>
                          </a:solidFill>
                          <a:effectLst/>
                          <a:latin typeface="Calibri" panose="020F0502020204030204" pitchFamily="34" charset="0"/>
                        </a:rPr>
                        <a:t> or </a:t>
                      </a:r>
                      <a:r>
                        <a:rPr lang="en-US" sz="2000" b="1" i="0" u="none" strike="noStrike" dirty="0">
                          <a:solidFill>
                            <a:srgbClr val="000000"/>
                          </a:solidFill>
                          <a:effectLst/>
                          <a:latin typeface="Calibri" panose="020F0502020204030204" pitchFamily="34" charset="0"/>
                        </a:rPr>
                        <a:t>14,298 </a:t>
                      </a:r>
                      <a:r>
                        <a:rPr lang="en-US" sz="2000" b="1" i="0" u="none" strike="noStrike" dirty="0">
                          <a:solidFill>
                            <a:schemeClr val="accent6"/>
                          </a:solidFill>
                          <a:effectLst/>
                          <a:latin typeface="Calibri" panose="020F0502020204030204" pitchFamily="34" charset="0"/>
                        </a:rPr>
                        <a:t>Polk</a:t>
                      </a:r>
                      <a:r>
                        <a:rPr lang="en-US" sz="2000" b="0" i="0" u="none" strike="noStrike" dirty="0">
                          <a:solidFill>
                            <a:srgbClr val="000000"/>
                          </a:solidFill>
                          <a:effectLst/>
                          <a:latin typeface="Calibri" panose="020F0502020204030204" pitchFamily="34" charset="0"/>
                        </a:rPr>
                        <a:t> County commuters</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1849145"/>
                  </a:ext>
                </a:extLst>
              </a:tr>
              <a:tr h="580072">
                <a:tc>
                  <a:txBody>
                    <a:bodyPr/>
                    <a:lstStyle/>
                    <a:p>
                      <a:pPr algn="ctr" fontAlgn="ctr"/>
                      <a:r>
                        <a:rPr lang="en-US" sz="2800" b="1" i="0" u="none" strike="noStrike" dirty="0">
                          <a:solidFill>
                            <a:srgbClr val="000000"/>
                          </a:solidFill>
                          <a:effectLst/>
                          <a:latin typeface="Calibri" panose="020F0502020204030204" pitchFamily="34" charset="0"/>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fontAlgn="ctr"/>
                      <a:r>
                        <a:rPr lang="en-US" sz="2000" b="0" i="0" u="none" strike="noStrike" dirty="0">
                          <a:solidFill>
                            <a:srgbClr val="000000"/>
                          </a:solidFill>
                          <a:effectLst/>
                          <a:latin typeface="Calibri" panose="020F0502020204030204" pitchFamily="34" charset="0"/>
                        </a:rPr>
                        <a:t> or </a:t>
                      </a:r>
                      <a:r>
                        <a:rPr lang="en-US" sz="2000" b="1" i="0" u="none" strike="noStrike" dirty="0">
                          <a:solidFill>
                            <a:srgbClr val="000000"/>
                          </a:solidFill>
                          <a:effectLst/>
                          <a:latin typeface="Calibri" panose="020F0502020204030204" pitchFamily="34" charset="0"/>
                        </a:rPr>
                        <a:t>13,086 </a:t>
                      </a:r>
                      <a:r>
                        <a:rPr lang="en-US" sz="2000" b="1" i="0" u="none" strike="noStrike" dirty="0">
                          <a:solidFill>
                            <a:schemeClr val="accent6"/>
                          </a:solidFill>
                          <a:effectLst/>
                          <a:latin typeface="Calibri" panose="020F0502020204030204" pitchFamily="34" charset="0"/>
                        </a:rPr>
                        <a:t>Sarasota</a:t>
                      </a:r>
                      <a:r>
                        <a:rPr lang="en-US" sz="2000" b="1" i="0" u="none" strike="noStrike" dirty="0">
                          <a:solidFill>
                            <a:srgbClr val="000000"/>
                          </a:solidFill>
                          <a:effectLst/>
                          <a:latin typeface="Calibri" panose="020F0502020204030204" pitchFamily="34" charset="0"/>
                        </a:rPr>
                        <a:t> </a:t>
                      </a:r>
                      <a:r>
                        <a:rPr lang="en-US" sz="2000" b="0" i="0" u="none" strike="noStrike" dirty="0">
                          <a:solidFill>
                            <a:srgbClr val="000000"/>
                          </a:solidFill>
                          <a:effectLst/>
                          <a:latin typeface="Calibri" panose="020F0502020204030204" pitchFamily="34" charset="0"/>
                        </a:rPr>
                        <a:t>County commuters</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85679016"/>
                  </a:ext>
                </a:extLst>
              </a:tr>
            </a:tbl>
          </a:graphicData>
        </a:graphic>
      </p:graphicFrame>
      <p:pic>
        <p:nvPicPr>
          <p:cNvPr id="10" name="Picture 9" descr="Pages from TBARTA_MP2015_Vision_v4.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72200" y="1256735"/>
            <a:ext cx="2743200" cy="4627118"/>
          </a:xfrm>
          <a:prstGeom prst="rect">
            <a:avLst/>
          </a:prstGeom>
          <a:ln>
            <a:solidFill>
              <a:schemeClr val="tx1"/>
            </a:solidFill>
          </a:ln>
        </p:spPr>
      </p:pic>
      <p:sp>
        <p:nvSpPr>
          <p:cNvPr id="21" name="Rectangle 20"/>
          <p:cNvSpPr/>
          <p:nvPr/>
        </p:nvSpPr>
        <p:spPr>
          <a:xfrm>
            <a:off x="2259862" y="5857833"/>
            <a:ext cx="4114800" cy="246221"/>
          </a:xfrm>
          <a:prstGeom prst="rect">
            <a:avLst/>
          </a:prstGeom>
        </p:spPr>
        <p:txBody>
          <a:bodyPr wrap="square">
            <a:spAutoFit/>
          </a:bodyPr>
          <a:lstStyle/>
          <a:p>
            <a:r>
              <a:rPr lang="en-US" sz="1000" dirty="0">
                <a:solidFill>
                  <a:srgbClr val="000000"/>
                </a:solidFill>
                <a:latin typeface="Calibri" panose="020F0502020204030204" pitchFamily="34" charset="0"/>
              </a:rPr>
              <a:t>Source: </a:t>
            </a:r>
            <a:r>
              <a:rPr lang="en-US" sz="1000" dirty="0">
                <a:latin typeface="Calibri" panose="020F0502020204030204" pitchFamily="34" charset="0"/>
                <a:ea typeface="Calibri" panose="020F0502020204030204" pitchFamily="34" charset="0"/>
                <a:cs typeface="Times New Roman" panose="02020603050405020304" pitchFamily="18" charset="0"/>
              </a:rPr>
              <a:t>2010 US Census Journey to Work, County-to-County Trip Flows </a:t>
            </a:r>
            <a:endParaRPr lang="en-US" sz="1000" dirty="0"/>
          </a:p>
        </p:txBody>
      </p:sp>
      <p:sp>
        <p:nvSpPr>
          <p:cNvPr id="22" name="Rectangle 21"/>
          <p:cNvSpPr/>
          <p:nvPr/>
        </p:nvSpPr>
        <p:spPr>
          <a:xfrm>
            <a:off x="6337907" y="1256735"/>
            <a:ext cx="2411786" cy="769441"/>
          </a:xfrm>
          <a:prstGeom prst="rect">
            <a:avLst/>
          </a:prstGeom>
        </p:spPr>
        <p:txBody>
          <a:bodyPr wrap="square">
            <a:spAutoFit/>
          </a:bodyPr>
          <a:lstStyle/>
          <a:p>
            <a:r>
              <a:rPr lang="en-US" sz="4400" b="1" dirty="0">
                <a:solidFill>
                  <a:schemeClr val="accent6"/>
                </a:solidFill>
                <a:effectLst>
                  <a:outerShdw blurRad="38100" dist="38100" dir="2700000" algn="tl">
                    <a:srgbClr val="000000">
                      <a:alpha val="43137"/>
                    </a:srgbClr>
                  </a:outerShdw>
                </a:effectLst>
                <a:latin typeface="Calibri" panose="020F0502020204030204" pitchFamily="34" charset="0"/>
              </a:rPr>
              <a:t>+260,000</a:t>
            </a:r>
            <a:endParaRPr lang="en-US" sz="4400" dirty="0">
              <a:solidFill>
                <a:schemeClr val="accent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3674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7848600" cy="914400"/>
          </a:xfrm>
        </p:spPr>
        <p:txBody>
          <a:bodyPr>
            <a:noAutofit/>
          </a:bodyPr>
          <a:lstStyle/>
          <a:p>
            <a:pPr algn="ctr" eaLnBrk="0" hangingPunct="0">
              <a:defRPr/>
            </a:pPr>
            <a:r>
              <a:rPr lang="en-US" sz="2600" kern="0" dirty="0"/>
              <a:t>DEMAND: TRAVELING ACROSS COUNTY LINES FOR WORK (2017)</a:t>
            </a:r>
          </a:p>
        </p:txBody>
      </p:sp>
      <p:graphicFrame>
        <p:nvGraphicFramePr>
          <p:cNvPr id="3" name="Table 2"/>
          <p:cNvGraphicFramePr>
            <a:graphicFrameLocks noGrp="1"/>
          </p:cNvGraphicFramePr>
          <p:nvPr/>
        </p:nvGraphicFramePr>
        <p:xfrm>
          <a:off x="381000" y="1217257"/>
          <a:ext cx="8763000" cy="4640576"/>
        </p:xfrm>
        <a:graphic>
          <a:graphicData uri="http://schemas.openxmlformats.org/drawingml/2006/table">
            <a:tbl>
              <a:tblPr/>
              <a:tblGrid>
                <a:gridCol w="1130710">
                  <a:extLst>
                    <a:ext uri="{9D8B030D-6E8A-4147-A177-3AD203B41FA5}">
                      <a16:colId xmlns:a16="http://schemas.microsoft.com/office/drawing/2014/main" val="36922690"/>
                    </a:ext>
                  </a:extLst>
                </a:gridCol>
                <a:gridCol w="7632290">
                  <a:extLst>
                    <a:ext uri="{9D8B030D-6E8A-4147-A177-3AD203B41FA5}">
                      <a16:colId xmlns:a16="http://schemas.microsoft.com/office/drawing/2014/main" val="3573740414"/>
                    </a:ext>
                  </a:extLst>
                </a:gridCol>
              </a:tblGrid>
              <a:tr h="580072">
                <a:tc>
                  <a:txBody>
                    <a:bodyPr/>
                    <a:lstStyle/>
                    <a:p>
                      <a:pPr algn="ctr" fontAlgn="ctr"/>
                      <a:r>
                        <a:rPr lang="en-US" sz="2800" b="1" i="0" u="none" strike="noStrike" dirty="0">
                          <a:solidFill>
                            <a:srgbClr val="000000"/>
                          </a:solidFill>
                          <a:effectLst/>
                          <a:latin typeface="Calibri" panose="020F0502020204030204" pitchFamily="34" charset="0"/>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l" fontAlgn="ctr"/>
                      <a:r>
                        <a:rPr lang="en-US" sz="2000" b="0" i="0" u="none" strike="noStrike" dirty="0">
                          <a:solidFill>
                            <a:srgbClr val="000000"/>
                          </a:solidFill>
                          <a:effectLst/>
                          <a:latin typeface="Calibri" panose="020F0502020204030204" pitchFamily="34" charset="0"/>
                        </a:rPr>
                        <a:t> or </a:t>
                      </a:r>
                      <a:r>
                        <a:rPr lang="en-US" sz="2000" b="1" i="0" u="none" strike="noStrike" dirty="0">
                          <a:solidFill>
                            <a:srgbClr val="000000"/>
                          </a:solidFill>
                          <a:effectLst/>
                          <a:latin typeface="Calibri" panose="020F0502020204030204" pitchFamily="34" charset="0"/>
                        </a:rPr>
                        <a:t>7,294 </a:t>
                      </a:r>
                      <a:r>
                        <a:rPr lang="en-US" sz="2000" b="1" i="0" u="none" strike="noStrike" dirty="0">
                          <a:solidFill>
                            <a:schemeClr val="accent6"/>
                          </a:solidFill>
                          <a:effectLst/>
                          <a:latin typeface="Calibri" panose="020F0502020204030204" pitchFamily="34" charset="0"/>
                        </a:rPr>
                        <a:t>Citrus</a:t>
                      </a:r>
                      <a:r>
                        <a:rPr lang="en-US" sz="2000" b="1" i="0" u="none" strike="noStrike" dirty="0">
                          <a:solidFill>
                            <a:srgbClr val="000000"/>
                          </a:solidFill>
                          <a:effectLst/>
                          <a:latin typeface="Calibri" panose="020F0502020204030204" pitchFamily="34" charset="0"/>
                        </a:rPr>
                        <a:t> </a:t>
                      </a:r>
                      <a:r>
                        <a:rPr lang="en-US" sz="2000" b="0" i="0" u="none" strike="noStrike" dirty="0">
                          <a:solidFill>
                            <a:srgbClr val="000000"/>
                          </a:solidFill>
                          <a:effectLst/>
                          <a:latin typeface="Calibri" panose="020F0502020204030204" pitchFamily="34" charset="0"/>
                        </a:rPr>
                        <a:t>County commuters</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26168024"/>
                  </a:ext>
                </a:extLst>
              </a:tr>
              <a:tr h="580072">
                <a:tc>
                  <a:txBody>
                    <a:bodyPr/>
                    <a:lstStyle/>
                    <a:p>
                      <a:pPr algn="ctr" fontAlgn="ctr"/>
                      <a:r>
                        <a:rPr lang="en-US" sz="2800" b="1" i="0" u="none" strike="noStrike" dirty="0">
                          <a:solidFill>
                            <a:srgbClr val="000000"/>
                          </a:solidFill>
                          <a:effectLst/>
                          <a:latin typeface="Calibri" panose="020F0502020204030204" pitchFamily="34" charset="0"/>
                        </a:rPr>
                        <a:t>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fontAlgn="ctr"/>
                      <a:r>
                        <a:rPr lang="en-US" sz="2000" b="0" i="0" u="none" strike="noStrike" dirty="0">
                          <a:solidFill>
                            <a:srgbClr val="000000"/>
                          </a:solidFill>
                          <a:effectLst/>
                          <a:latin typeface="Calibri" panose="020F0502020204030204" pitchFamily="34" charset="0"/>
                        </a:rPr>
                        <a:t> or </a:t>
                      </a:r>
                      <a:r>
                        <a:rPr lang="en-US" sz="2000" b="1" i="0" u="none" strike="noStrike" dirty="0">
                          <a:solidFill>
                            <a:srgbClr val="000000"/>
                          </a:solidFill>
                          <a:effectLst/>
                          <a:latin typeface="Calibri" panose="020F0502020204030204" pitchFamily="34" charset="0"/>
                        </a:rPr>
                        <a:t>21,189 </a:t>
                      </a:r>
                      <a:r>
                        <a:rPr lang="en-US" sz="2000" b="1" i="0" u="none" strike="noStrike" dirty="0">
                          <a:solidFill>
                            <a:schemeClr val="accent6"/>
                          </a:solidFill>
                          <a:effectLst/>
                          <a:latin typeface="Calibri" panose="020F0502020204030204" pitchFamily="34" charset="0"/>
                        </a:rPr>
                        <a:t>Hernando</a:t>
                      </a:r>
                      <a:r>
                        <a:rPr lang="en-US" sz="2000" b="1" i="0" u="none" strike="noStrike" dirty="0">
                          <a:solidFill>
                            <a:srgbClr val="000000"/>
                          </a:solidFill>
                          <a:effectLst/>
                          <a:latin typeface="Calibri" panose="020F0502020204030204" pitchFamily="34" charset="0"/>
                        </a:rPr>
                        <a:t> </a:t>
                      </a:r>
                      <a:r>
                        <a:rPr lang="en-US" sz="2000" b="0" i="0" u="none" strike="noStrike" dirty="0">
                          <a:solidFill>
                            <a:srgbClr val="000000"/>
                          </a:solidFill>
                          <a:effectLst/>
                          <a:latin typeface="Calibri" panose="020F0502020204030204" pitchFamily="34" charset="0"/>
                        </a:rPr>
                        <a:t>County commuters</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35633709"/>
                  </a:ext>
                </a:extLst>
              </a:tr>
              <a:tr h="580072">
                <a:tc>
                  <a:txBody>
                    <a:bodyPr/>
                    <a:lstStyle/>
                    <a:p>
                      <a:pPr algn="ctr" fontAlgn="ctr"/>
                      <a:r>
                        <a:rPr lang="en-US" sz="2800" b="1" i="0" u="none" strike="noStrike" dirty="0">
                          <a:solidFill>
                            <a:srgbClr val="000000"/>
                          </a:solidFill>
                          <a:effectLst/>
                          <a:latin typeface="Calibri" panose="020F0502020204030204" pitchFamily="34" charset="0"/>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l" fontAlgn="ctr"/>
                      <a:r>
                        <a:rPr lang="en-US" sz="2000" b="0" i="0" u="none" strike="noStrike" dirty="0">
                          <a:solidFill>
                            <a:srgbClr val="000000"/>
                          </a:solidFill>
                          <a:effectLst/>
                          <a:latin typeface="Calibri" panose="020F0502020204030204" pitchFamily="34" charset="0"/>
                        </a:rPr>
                        <a:t> or </a:t>
                      </a:r>
                      <a:r>
                        <a:rPr lang="en-US" sz="2000" b="1" i="0" u="none" strike="noStrike" dirty="0">
                          <a:solidFill>
                            <a:srgbClr val="000000"/>
                          </a:solidFill>
                          <a:effectLst/>
                          <a:latin typeface="Calibri" panose="020F0502020204030204" pitchFamily="34" charset="0"/>
                        </a:rPr>
                        <a:t>98,823 </a:t>
                      </a:r>
                      <a:r>
                        <a:rPr lang="en-US" sz="2000" b="1" i="0" u="none" strike="noStrike" dirty="0">
                          <a:solidFill>
                            <a:schemeClr val="accent6"/>
                          </a:solidFill>
                          <a:effectLst/>
                          <a:latin typeface="Calibri" panose="020F0502020204030204" pitchFamily="34" charset="0"/>
                        </a:rPr>
                        <a:t>Hillsborough</a:t>
                      </a:r>
                      <a:r>
                        <a:rPr lang="en-US" sz="2000" b="1" i="0" u="none" strike="noStrike" dirty="0">
                          <a:solidFill>
                            <a:srgbClr val="000000"/>
                          </a:solidFill>
                          <a:effectLst/>
                          <a:latin typeface="Calibri" panose="020F0502020204030204" pitchFamily="34" charset="0"/>
                        </a:rPr>
                        <a:t> </a:t>
                      </a:r>
                      <a:r>
                        <a:rPr lang="en-US" sz="2000" b="0" i="0" u="none" strike="noStrike" dirty="0">
                          <a:solidFill>
                            <a:srgbClr val="000000"/>
                          </a:solidFill>
                          <a:effectLst/>
                          <a:latin typeface="Calibri" panose="020F0502020204030204" pitchFamily="34" charset="0"/>
                        </a:rPr>
                        <a:t>County commuters</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01498977"/>
                  </a:ext>
                </a:extLst>
              </a:tr>
              <a:tr h="580072">
                <a:tc>
                  <a:txBody>
                    <a:bodyPr/>
                    <a:lstStyle/>
                    <a:p>
                      <a:pPr algn="ctr" fontAlgn="ctr"/>
                      <a:r>
                        <a:rPr lang="en-US" sz="2800" b="1" i="0" u="none" strike="noStrike" dirty="0">
                          <a:solidFill>
                            <a:srgbClr val="000000"/>
                          </a:solidFill>
                          <a:effectLst/>
                          <a:latin typeface="Calibri" panose="020F0502020204030204" pitchFamily="34" charset="0"/>
                        </a:rPr>
                        <a:t>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fontAlgn="ctr"/>
                      <a:r>
                        <a:rPr lang="en-US" sz="2000" b="0" i="0" u="none" strike="noStrike" dirty="0">
                          <a:solidFill>
                            <a:srgbClr val="000000"/>
                          </a:solidFill>
                          <a:effectLst/>
                          <a:latin typeface="Calibri" panose="020F0502020204030204" pitchFamily="34" charset="0"/>
                        </a:rPr>
                        <a:t> or </a:t>
                      </a:r>
                      <a:r>
                        <a:rPr lang="en-US" sz="2000" b="1" i="0" u="none" strike="noStrike" dirty="0">
                          <a:solidFill>
                            <a:srgbClr val="000000"/>
                          </a:solidFill>
                          <a:effectLst/>
                          <a:latin typeface="Calibri" panose="020F0502020204030204" pitchFamily="34" charset="0"/>
                        </a:rPr>
                        <a:t>50,595 </a:t>
                      </a:r>
                      <a:r>
                        <a:rPr lang="en-US" sz="2000" b="1" i="0" u="none" strike="noStrike" dirty="0">
                          <a:solidFill>
                            <a:schemeClr val="accent6"/>
                          </a:solidFill>
                          <a:effectLst/>
                          <a:latin typeface="Calibri" panose="020F0502020204030204" pitchFamily="34" charset="0"/>
                        </a:rPr>
                        <a:t>Manatee</a:t>
                      </a:r>
                      <a:r>
                        <a:rPr lang="en-US" sz="2000" b="1" i="0" u="none" strike="noStrike" dirty="0">
                          <a:solidFill>
                            <a:srgbClr val="000000"/>
                          </a:solidFill>
                          <a:effectLst/>
                          <a:latin typeface="Calibri" panose="020F0502020204030204" pitchFamily="34" charset="0"/>
                        </a:rPr>
                        <a:t> </a:t>
                      </a:r>
                      <a:r>
                        <a:rPr lang="en-US" sz="2000" b="0" i="0" u="none" strike="noStrike" dirty="0">
                          <a:solidFill>
                            <a:srgbClr val="000000"/>
                          </a:solidFill>
                          <a:effectLst/>
                          <a:latin typeface="Calibri" panose="020F0502020204030204" pitchFamily="34" charset="0"/>
                        </a:rPr>
                        <a:t>County commuters</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54357226"/>
                  </a:ext>
                </a:extLst>
              </a:tr>
              <a:tr h="580072">
                <a:tc>
                  <a:txBody>
                    <a:bodyPr/>
                    <a:lstStyle/>
                    <a:p>
                      <a:pPr algn="ctr" fontAlgn="ctr"/>
                      <a:r>
                        <a:rPr lang="en-US" sz="2800" b="1" i="0" u="none" strike="noStrike" dirty="0">
                          <a:solidFill>
                            <a:srgbClr val="000000"/>
                          </a:solidFill>
                          <a:effectLst/>
                          <a:latin typeface="Calibri" panose="020F0502020204030204" pitchFamily="34" charset="0"/>
                        </a:rPr>
                        <a:t>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l" fontAlgn="ctr"/>
                      <a:r>
                        <a:rPr lang="en-US" sz="2000" b="0" i="0" u="none" strike="noStrike" dirty="0">
                          <a:solidFill>
                            <a:srgbClr val="000000"/>
                          </a:solidFill>
                          <a:effectLst/>
                          <a:latin typeface="Calibri" panose="020F0502020204030204" pitchFamily="34" charset="0"/>
                        </a:rPr>
                        <a:t> or </a:t>
                      </a:r>
                      <a:r>
                        <a:rPr lang="en-US" sz="2000" b="1" i="0" u="none" strike="noStrike" dirty="0">
                          <a:solidFill>
                            <a:srgbClr val="000000"/>
                          </a:solidFill>
                          <a:effectLst/>
                          <a:latin typeface="Calibri" panose="020F0502020204030204" pitchFamily="34" charset="0"/>
                        </a:rPr>
                        <a:t>95,503 </a:t>
                      </a:r>
                      <a:r>
                        <a:rPr lang="en-US" sz="2000" b="1" i="0" u="none" strike="noStrike" dirty="0">
                          <a:solidFill>
                            <a:schemeClr val="accent6"/>
                          </a:solidFill>
                          <a:effectLst/>
                          <a:latin typeface="Calibri" panose="020F0502020204030204" pitchFamily="34" charset="0"/>
                        </a:rPr>
                        <a:t>Pasco</a:t>
                      </a:r>
                      <a:r>
                        <a:rPr lang="en-US" sz="2000" b="1" i="0" u="none" strike="noStrike" dirty="0">
                          <a:solidFill>
                            <a:srgbClr val="000000"/>
                          </a:solidFill>
                          <a:effectLst/>
                          <a:latin typeface="Calibri" panose="020F0502020204030204" pitchFamily="34" charset="0"/>
                        </a:rPr>
                        <a:t> </a:t>
                      </a:r>
                      <a:r>
                        <a:rPr lang="en-US" sz="2000" b="0" i="0" u="none" strike="noStrike" dirty="0">
                          <a:solidFill>
                            <a:srgbClr val="000000"/>
                          </a:solidFill>
                          <a:effectLst/>
                          <a:latin typeface="Calibri" panose="020F0502020204030204" pitchFamily="34" charset="0"/>
                        </a:rPr>
                        <a:t>County commuters</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93162038"/>
                  </a:ext>
                </a:extLst>
              </a:tr>
              <a:tr h="580072">
                <a:tc>
                  <a:txBody>
                    <a:bodyPr/>
                    <a:lstStyle/>
                    <a:p>
                      <a:pPr algn="ctr" fontAlgn="ctr"/>
                      <a:r>
                        <a:rPr lang="en-US" sz="2800" b="1" i="0" u="none" strike="noStrike" dirty="0">
                          <a:solidFill>
                            <a:srgbClr val="000000"/>
                          </a:solidFill>
                          <a:effectLst/>
                          <a:latin typeface="Calibri" panose="020F0502020204030204" pitchFamily="34" charset="0"/>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fontAlgn="ctr"/>
                      <a:r>
                        <a:rPr lang="en-US" sz="2000" b="0" i="0" u="none" strike="noStrike" dirty="0">
                          <a:solidFill>
                            <a:srgbClr val="000000"/>
                          </a:solidFill>
                          <a:effectLst/>
                          <a:latin typeface="Calibri" panose="020F0502020204030204" pitchFamily="34" charset="0"/>
                        </a:rPr>
                        <a:t> or </a:t>
                      </a:r>
                      <a:r>
                        <a:rPr lang="en-US" sz="2000" b="1" i="0" u="none" strike="noStrike" dirty="0">
                          <a:solidFill>
                            <a:srgbClr val="000000"/>
                          </a:solidFill>
                          <a:effectLst/>
                          <a:latin typeface="Calibri" panose="020F0502020204030204" pitchFamily="34" charset="0"/>
                        </a:rPr>
                        <a:t>83,195 </a:t>
                      </a:r>
                      <a:r>
                        <a:rPr lang="en-US" sz="2000" b="1" i="0" u="none" strike="noStrike" dirty="0">
                          <a:solidFill>
                            <a:schemeClr val="accent6"/>
                          </a:solidFill>
                          <a:effectLst/>
                          <a:latin typeface="Calibri" panose="020F0502020204030204" pitchFamily="34" charset="0"/>
                        </a:rPr>
                        <a:t>Pinellas</a:t>
                      </a:r>
                      <a:r>
                        <a:rPr lang="en-US" sz="2000" b="1" i="0" u="none" strike="noStrike" dirty="0">
                          <a:solidFill>
                            <a:srgbClr val="000000"/>
                          </a:solidFill>
                          <a:effectLst/>
                          <a:latin typeface="Calibri" panose="020F0502020204030204" pitchFamily="34" charset="0"/>
                        </a:rPr>
                        <a:t> </a:t>
                      </a:r>
                      <a:r>
                        <a:rPr lang="en-US" sz="2000" b="0" i="0" u="none" strike="noStrike" dirty="0">
                          <a:solidFill>
                            <a:srgbClr val="000000"/>
                          </a:solidFill>
                          <a:effectLst/>
                          <a:latin typeface="Calibri" panose="020F0502020204030204" pitchFamily="34" charset="0"/>
                        </a:rPr>
                        <a:t>County commuters</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85357367"/>
                  </a:ext>
                </a:extLst>
              </a:tr>
              <a:tr h="580072">
                <a:tc>
                  <a:txBody>
                    <a:bodyPr/>
                    <a:lstStyle/>
                    <a:p>
                      <a:pPr algn="ctr" fontAlgn="ctr"/>
                      <a:r>
                        <a:rPr lang="en-US" sz="2800" b="1" i="0" u="none" strike="noStrike" dirty="0">
                          <a:solidFill>
                            <a:srgbClr val="000000"/>
                          </a:solidFill>
                          <a:effectLst/>
                          <a:latin typeface="Calibri" panose="020F0502020204030204" pitchFamily="34" charset="0"/>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l" fontAlgn="ctr"/>
                      <a:r>
                        <a:rPr lang="en-US" sz="2000" b="0" i="0" u="none" strike="noStrike" dirty="0">
                          <a:solidFill>
                            <a:srgbClr val="000000"/>
                          </a:solidFill>
                          <a:effectLst/>
                          <a:latin typeface="Calibri" panose="020F0502020204030204" pitchFamily="34" charset="0"/>
                        </a:rPr>
                        <a:t> or </a:t>
                      </a:r>
                      <a:r>
                        <a:rPr lang="en-US" sz="2000" b="1" i="0" u="none" strike="noStrike" dirty="0">
                          <a:solidFill>
                            <a:srgbClr val="000000"/>
                          </a:solidFill>
                          <a:effectLst/>
                          <a:latin typeface="Calibri" panose="020F0502020204030204" pitchFamily="34" charset="0"/>
                        </a:rPr>
                        <a:t>37,583 </a:t>
                      </a:r>
                      <a:r>
                        <a:rPr lang="en-US" sz="2000" b="1" i="0" u="none" strike="noStrike" dirty="0">
                          <a:solidFill>
                            <a:schemeClr val="accent6"/>
                          </a:solidFill>
                          <a:effectLst/>
                          <a:latin typeface="Calibri" panose="020F0502020204030204" pitchFamily="34" charset="0"/>
                        </a:rPr>
                        <a:t>Polk</a:t>
                      </a:r>
                      <a:r>
                        <a:rPr lang="en-US" sz="2000" b="0" i="0" u="none" strike="noStrike" dirty="0">
                          <a:solidFill>
                            <a:srgbClr val="000000"/>
                          </a:solidFill>
                          <a:effectLst/>
                          <a:latin typeface="Calibri" panose="020F0502020204030204" pitchFamily="34" charset="0"/>
                        </a:rPr>
                        <a:t> County commuters</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1849145"/>
                  </a:ext>
                </a:extLst>
              </a:tr>
              <a:tr h="580072">
                <a:tc>
                  <a:txBody>
                    <a:bodyPr/>
                    <a:lstStyle/>
                    <a:p>
                      <a:pPr algn="ctr" fontAlgn="ctr"/>
                      <a:r>
                        <a:rPr lang="en-US" sz="2800" b="1" i="0" u="none" strike="noStrike" dirty="0">
                          <a:solidFill>
                            <a:srgbClr val="000000"/>
                          </a:solidFill>
                          <a:effectLst/>
                          <a:latin typeface="Calibri" panose="020F0502020204030204" pitchFamily="34" charset="0"/>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fontAlgn="ctr"/>
                      <a:r>
                        <a:rPr lang="en-US" sz="2000" b="0" i="0" u="none" strike="noStrike" dirty="0">
                          <a:solidFill>
                            <a:srgbClr val="000000"/>
                          </a:solidFill>
                          <a:effectLst/>
                          <a:latin typeface="Calibri" panose="020F0502020204030204" pitchFamily="34" charset="0"/>
                        </a:rPr>
                        <a:t> or </a:t>
                      </a:r>
                      <a:r>
                        <a:rPr lang="en-US" sz="2000" b="1" i="0" u="none" strike="noStrike" dirty="0">
                          <a:solidFill>
                            <a:srgbClr val="000000"/>
                          </a:solidFill>
                          <a:effectLst/>
                          <a:latin typeface="Calibri" panose="020F0502020204030204" pitchFamily="34" charset="0"/>
                        </a:rPr>
                        <a:t>29,696 </a:t>
                      </a:r>
                      <a:r>
                        <a:rPr lang="en-US" sz="2000" b="1" i="0" u="none" strike="noStrike" dirty="0">
                          <a:solidFill>
                            <a:schemeClr val="accent6"/>
                          </a:solidFill>
                          <a:effectLst/>
                          <a:latin typeface="Calibri" panose="020F0502020204030204" pitchFamily="34" charset="0"/>
                        </a:rPr>
                        <a:t>Sarasota</a:t>
                      </a:r>
                      <a:r>
                        <a:rPr lang="en-US" sz="2000" b="1" i="0" u="none" strike="noStrike" dirty="0">
                          <a:solidFill>
                            <a:srgbClr val="000000"/>
                          </a:solidFill>
                          <a:effectLst/>
                          <a:latin typeface="Calibri" panose="020F0502020204030204" pitchFamily="34" charset="0"/>
                        </a:rPr>
                        <a:t> </a:t>
                      </a:r>
                      <a:r>
                        <a:rPr lang="en-US" sz="2000" b="0" i="0" u="none" strike="noStrike" dirty="0">
                          <a:solidFill>
                            <a:srgbClr val="000000"/>
                          </a:solidFill>
                          <a:effectLst/>
                          <a:latin typeface="Calibri" panose="020F0502020204030204" pitchFamily="34" charset="0"/>
                        </a:rPr>
                        <a:t>County commuters</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85679016"/>
                  </a:ext>
                </a:extLst>
              </a:tr>
            </a:tbl>
          </a:graphicData>
        </a:graphic>
      </p:graphicFrame>
      <p:pic>
        <p:nvPicPr>
          <p:cNvPr id="10" name="Picture 9" descr="Pages from TBARTA_MP2015_Vision_v4.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72200" y="1256735"/>
            <a:ext cx="2743200" cy="4627118"/>
          </a:xfrm>
          <a:prstGeom prst="rect">
            <a:avLst/>
          </a:prstGeom>
          <a:ln>
            <a:solidFill>
              <a:schemeClr val="tx1"/>
            </a:solidFill>
          </a:ln>
        </p:spPr>
      </p:pic>
      <p:sp>
        <p:nvSpPr>
          <p:cNvPr id="5" name="Rectangle 4"/>
          <p:cNvSpPr/>
          <p:nvPr/>
        </p:nvSpPr>
        <p:spPr>
          <a:xfrm>
            <a:off x="2590800" y="5857833"/>
            <a:ext cx="4114800" cy="246221"/>
          </a:xfrm>
          <a:prstGeom prst="rect">
            <a:avLst/>
          </a:prstGeom>
        </p:spPr>
        <p:txBody>
          <a:bodyPr wrap="square">
            <a:spAutoFit/>
          </a:bodyPr>
          <a:lstStyle/>
          <a:p>
            <a:r>
              <a:rPr lang="en-US" sz="1000" dirty="0">
                <a:solidFill>
                  <a:srgbClr val="000000"/>
                </a:solidFill>
                <a:latin typeface="Calibri" panose="020F0502020204030204" pitchFamily="34" charset="0"/>
              </a:rPr>
              <a:t>Source: LEHD Origin-Destinations Employment Statistics (LODES)</a:t>
            </a:r>
            <a:endParaRPr lang="en-US" sz="1000" dirty="0"/>
          </a:p>
        </p:txBody>
      </p:sp>
      <p:sp>
        <p:nvSpPr>
          <p:cNvPr id="2" name="Rectangle 1"/>
          <p:cNvSpPr/>
          <p:nvPr/>
        </p:nvSpPr>
        <p:spPr>
          <a:xfrm>
            <a:off x="6337907" y="1256735"/>
            <a:ext cx="2411786" cy="769441"/>
          </a:xfrm>
          <a:prstGeom prst="rect">
            <a:avLst/>
          </a:prstGeom>
        </p:spPr>
        <p:txBody>
          <a:bodyPr wrap="square">
            <a:spAutoFit/>
          </a:bodyPr>
          <a:lstStyle/>
          <a:p>
            <a:r>
              <a:rPr lang="en-US" sz="4400" b="1" dirty="0">
                <a:solidFill>
                  <a:schemeClr val="accent6"/>
                </a:solidFill>
                <a:effectLst>
                  <a:outerShdw blurRad="38100" dist="38100" dir="2700000" algn="tl">
                    <a:srgbClr val="000000">
                      <a:alpha val="43137"/>
                    </a:srgbClr>
                  </a:outerShdw>
                </a:effectLst>
                <a:latin typeface="Calibri" panose="020F0502020204030204" pitchFamily="34" charset="0"/>
              </a:rPr>
              <a:t>+423,000</a:t>
            </a:r>
            <a:endParaRPr lang="en-US" sz="4400" dirty="0">
              <a:solidFill>
                <a:schemeClr val="accent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0955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1" y="159352"/>
            <a:ext cx="7829550" cy="533400"/>
          </a:xfrm>
        </p:spPr>
        <p:txBody>
          <a:bodyPr>
            <a:noAutofit/>
          </a:bodyPr>
          <a:lstStyle/>
          <a:p>
            <a:pPr algn="ctr"/>
            <a:r>
              <a:rPr lang="en-US" sz="2800" dirty="0"/>
              <a:t>DEMAND: POPULATION GROWTH</a:t>
            </a:r>
          </a:p>
        </p:txBody>
      </p:sp>
      <p:pic>
        <p:nvPicPr>
          <p:cNvPr id="11" name="Picture 10"/>
          <p:cNvPicPr>
            <a:picLocks noChangeAspect="1"/>
          </p:cNvPicPr>
          <p:nvPr/>
        </p:nvPicPr>
        <p:blipFill>
          <a:blip r:embed="rId3"/>
          <a:stretch>
            <a:fillRect/>
          </a:stretch>
        </p:blipFill>
        <p:spPr>
          <a:xfrm>
            <a:off x="228601" y="2057400"/>
            <a:ext cx="3734960" cy="2891425"/>
          </a:xfrm>
          <a:prstGeom prst="rect">
            <a:avLst/>
          </a:prstGeom>
        </p:spPr>
      </p:pic>
      <p:pic>
        <p:nvPicPr>
          <p:cNvPr id="12" name="Picture 11"/>
          <p:cNvPicPr>
            <a:picLocks noChangeAspect="1"/>
          </p:cNvPicPr>
          <p:nvPr/>
        </p:nvPicPr>
        <p:blipFill>
          <a:blip r:embed="rId4"/>
          <a:stretch>
            <a:fillRect/>
          </a:stretch>
        </p:blipFill>
        <p:spPr>
          <a:xfrm>
            <a:off x="4229100" y="2069197"/>
            <a:ext cx="4547301" cy="2867831"/>
          </a:xfrm>
          <a:prstGeom prst="rect">
            <a:avLst/>
          </a:prstGeom>
        </p:spPr>
      </p:pic>
      <p:sp>
        <p:nvSpPr>
          <p:cNvPr id="13" name="object 4"/>
          <p:cNvSpPr txBox="1"/>
          <p:nvPr/>
        </p:nvSpPr>
        <p:spPr>
          <a:xfrm>
            <a:off x="2343150" y="5257800"/>
            <a:ext cx="3795680" cy="121252"/>
          </a:xfrm>
          <a:prstGeom prst="rect">
            <a:avLst/>
          </a:prstGeom>
        </p:spPr>
        <p:txBody>
          <a:bodyPr vert="horz" wrap="square" lIns="0" tIns="0" rIns="0" bIns="0" rtlCol="0">
            <a:spAutoFit/>
          </a:bodyPr>
          <a:lstStyle/>
          <a:p>
            <a:pPr marL="9525" algn="ctr"/>
            <a:r>
              <a:rPr lang="en-US" sz="788" spc="-4" dirty="0">
                <a:latin typeface="Calibri"/>
                <a:cs typeface="Calibri"/>
              </a:rPr>
              <a:t>Source: US Census</a:t>
            </a:r>
            <a:endParaRPr sz="788" dirty="0">
              <a:latin typeface="Calibri"/>
              <a:cs typeface="Calibri"/>
            </a:endParaRPr>
          </a:p>
        </p:txBody>
      </p:sp>
    </p:spTree>
    <p:extLst>
      <p:ext uri="{BB962C8B-B14F-4D97-AF65-F5344CB8AC3E}">
        <p14:creationId xmlns:p14="http://schemas.microsoft.com/office/powerpoint/2010/main" val="3357103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43400" y="2171700"/>
            <a:ext cx="4496037" cy="2672511"/>
          </a:xfrm>
          <a:prstGeom prst="rect">
            <a:avLst/>
          </a:prstGeom>
        </p:spPr>
      </p:pic>
      <p:pic>
        <p:nvPicPr>
          <p:cNvPr id="3" name="Picture 2"/>
          <p:cNvPicPr>
            <a:picLocks noChangeAspect="1"/>
          </p:cNvPicPr>
          <p:nvPr/>
        </p:nvPicPr>
        <p:blipFill>
          <a:blip r:embed="rId4"/>
          <a:stretch>
            <a:fillRect/>
          </a:stretch>
        </p:blipFill>
        <p:spPr>
          <a:xfrm>
            <a:off x="171450" y="2277853"/>
            <a:ext cx="3944349" cy="2460206"/>
          </a:xfrm>
          <a:prstGeom prst="rect">
            <a:avLst/>
          </a:prstGeom>
        </p:spPr>
      </p:pic>
      <p:sp>
        <p:nvSpPr>
          <p:cNvPr id="5" name="object 4"/>
          <p:cNvSpPr txBox="1"/>
          <p:nvPr/>
        </p:nvSpPr>
        <p:spPr>
          <a:xfrm>
            <a:off x="2343150" y="5257800"/>
            <a:ext cx="3795680" cy="121252"/>
          </a:xfrm>
          <a:prstGeom prst="rect">
            <a:avLst/>
          </a:prstGeom>
        </p:spPr>
        <p:txBody>
          <a:bodyPr vert="horz" wrap="square" lIns="0" tIns="0" rIns="0" bIns="0" rtlCol="0">
            <a:spAutoFit/>
          </a:bodyPr>
          <a:lstStyle/>
          <a:p>
            <a:pPr marL="9525" algn="ctr"/>
            <a:r>
              <a:rPr lang="en-US" sz="788" spc="-4" dirty="0">
                <a:latin typeface="Calibri"/>
                <a:cs typeface="Calibri"/>
              </a:rPr>
              <a:t>Source: 2040 Population Estimates from </a:t>
            </a:r>
            <a:r>
              <a:rPr sz="788" spc="-4" dirty="0">
                <a:latin typeface="Calibri"/>
                <a:cs typeface="Calibri"/>
              </a:rPr>
              <a:t>Tampa </a:t>
            </a:r>
            <a:r>
              <a:rPr sz="788" dirty="0">
                <a:latin typeface="Calibri"/>
                <a:cs typeface="Calibri"/>
              </a:rPr>
              <a:t>Bay </a:t>
            </a:r>
            <a:r>
              <a:rPr sz="788" spc="-4" dirty="0">
                <a:latin typeface="Calibri"/>
                <a:cs typeface="Calibri"/>
              </a:rPr>
              <a:t>Regional Planning Model,</a:t>
            </a:r>
            <a:r>
              <a:rPr sz="788" spc="4" dirty="0">
                <a:latin typeface="Calibri"/>
                <a:cs typeface="Calibri"/>
              </a:rPr>
              <a:t> </a:t>
            </a:r>
            <a:r>
              <a:rPr sz="788" dirty="0">
                <a:latin typeface="Calibri"/>
                <a:cs typeface="Calibri"/>
              </a:rPr>
              <a:t>2016</a:t>
            </a:r>
          </a:p>
        </p:txBody>
      </p:sp>
      <p:sp>
        <p:nvSpPr>
          <p:cNvPr id="8" name="Title 8">
            <a:extLst>
              <a:ext uri="{FF2B5EF4-FFF2-40B4-BE49-F238E27FC236}">
                <a16:creationId xmlns:a16="http://schemas.microsoft.com/office/drawing/2014/main" id="{56600597-E737-4FA8-A8B6-054F79D83505}"/>
              </a:ext>
            </a:extLst>
          </p:cNvPr>
          <p:cNvSpPr txBox="1">
            <a:spLocks/>
          </p:cNvSpPr>
          <p:nvPr/>
        </p:nvSpPr>
        <p:spPr>
          <a:xfrm>
            <a:off x="228601" y="159352"/>
            <a:ext cx="7829550" cy="533400"/>
          </a:xfrm>
          <a:prstGeom prst="rect">
            <a:avLst/>
          </a:prstGeom>
        </p:spPr>
        <p:txBody>
          <a:bodyPr vert="horz" lIns="91440" tIns="45720" rIns="91440" bIns="45720" rtlCol="0" anchor="ctr">
            <a:noAutofit/>
          </a:bodyPr>
          <a:lstStyle>
            <a:lvl1pPr marL="0" algn="l" defTabSz="914400" rtl="0" eaLnBrk="1" latinLnBrk="0" hangingPunct="1">
              <a:spcBef>
                <a:spcPct val="0"/>
              </a:spcBef>
              <a:buNone/>
              <a:defRPr lang="en-US" sz="4000" kern="1200">
                <a:solidFill>
                  <a:schemeClr val="bg1"/>
                </a:solidFill>
                <a:latin typeface="Century Gothic" pitchFamily="34" charset="0"/>
                <a:ea typeface="+mj-ea"/>
                <a:cs typeface="+mj-cs"/>
              </a:defRPr>
            </a:lvl1pPr>
          </a:lstStyle>
          <a:p>
            <a:pPr algn="ctr"/>
            <a:r>
              <a:rPr lang="en-US" sz="2800"/>
              <a:t>DEMAND: POPULATION GROWTH</a:t>
            </a:r>
            <a:endParaRPr lang="en-US" sz="2800" dirty="0"/>
          </a:p>
        </p:txBody>
      </p:sp>
    </p:spTree>
    <p:extLst>
      <p:ext uri="{BB962C8B-B14F-4D97-AF65-F5344CB8AC3E}">
        <p14:creationId xmlns:p14="http://schemas.microsoft.com/office/powerpoint/2010/main" val="583459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58" t="25753" r="1308"/>
          <a:stretch/>
        </p:blipFill>
        <p:spPr>
          <a:xfrm>
            <a:off x="0" y="1066799"/>
            <a:ext cx="6705600" cy="5029201"/>
          </a:xfrm>
          <a:prstGeom prst="rect">
            <a:avLst/>
          </a:prstGeom>
        </p:spPr>
      </p:pic>
      <p:sp>
        <p:nvSpPr>
          <p:cNvPr id="17" name="Rectangle 16"/>
          <p:cNvSpPr/>
          <p:nvPr/>
        </p:nvSpPr>
        <p:spPr>
          <a:xfrm>
            <a:off x="6530715" y="1189925"/>
            <a:ext cx="2635770" cy="4478149"/>
          </a:xfrm>
          <a:prstGeom prst="rect">
            <a:avLst/>
          </a:prstGeom>
          <a:noFill/>
          <a:ln>
            <a:noFill/>
          </a:ln>
        </p:spPr>
        <p:txBody>
          <a:bodyPr wrap="square" lIns="91440" tIns="45720" rIns="91440">
            <a:spAutoFit/>
          </a:bodyPr>
          <a:lstStyle/>
          <a:p>
            <a:pPr lvl="0" algn="ctr"/>
            <a:endParaRPr lang="en-US" sz="2400" b="1" dirty="0">
              <a:solidFill>
                <a:prstClr val="black"/>
              </a:solidFill>
              <a:latin typeface="Myriad Pro" panose="020B0503030403020204" pitchFamily="34" charset="0"/>
            </a:endParaRPr>
          </a:p>
          <a:p>
            <a:pPr marL="342900" lvl="0" indent="-342900" defTabSz="879475">
              <a:spcAft>
                <a:spcPts val="600"/>
              </a:spcAft>
              <a:buFont typeface="Arial" panose="020B0604020202020204" pitchFamily="34" charset="0"/>
              <a:buChar char="•"/>
            </a:pPr>
            <a:r>
              <a:rPr lang="en-US" sz="3200" dirty="0">
                <a:solidFill>
                  <a:schemeClr val="tx2">
                    <a:lumMod val="60000"/>
                    <a:lumOff val="40000"/>
                  </a:schemeClr>
                </a:solidFill>
                <a:latin typeface="Myriad Pro" panose="020B0503030403020204" pitchFamily="34" charset="0"/>
              </a:rPr>
              <a:t>Daily Trips to Regional Activity Centers</a:t>
            </a:r>
          </a:p>
          <a:p>
            <a:pPr marL="342900" lvl="0" indent="-342900" defTabSz="879475">
              <a:spcAft>
                <a:spcPts val="600"/>
              </a:spcAft>
              <a:buFont typeface="Arial" panose="020B0604020202020204" pitchFamily="34" charset="0"/>
              <a:buChar char="•"/>
            </a:pPr>
            <a:r>
              <a:rPr lang="en-US" sz="3200" dirty="0">
                <a:solidFill>
                  <a:schemeClr val="tx2">
                    <a:lumMod val="60000"/>
                    <a:lumOff val="40000"/>
                  </a:schemeClr>
                </a:solidFill>
                <a:latin typeface="Myriad Pro" panose="020B0503030403020204" pitchFamily="34" charset="0"/>
              </a:rPr>
              <a:t>Reflects Actual Travel Decisions</a:t>
            </a:r>
          </a:p>
        </p:txBody>
      </p:sp>
      <p:sp>
        <p:nvSpPr>
          <p:cNvPr id="4" name="Rectangle 3">
            <a:extLst>
              <a:ext uri="{FF2B5EF4-FFF2-40B4-BE49-F238E27FC236}">
                <a16:creationId xmlns:a16="http://schemas.microsoft.com/office/drawing/2014/main" id="{CC5792C0-E143-476B-830E-60C3AC5C754D}"/>
              </a:ext>
            </a:extLst>
          </p:cNvPr>
          <p:cNvSpPr>
            <a:spLocks noChangeArrowheads="1"/>
          </p:cNvSpPr>
          <p:nvPr/>
        </p:nvSpPr>
        <p:spPr bwMode="auto">
          <a:xfrm>
            <a:off x="0" y="218048"/>
            <a:ext cx="7848600" cy="556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algn="ctr" eaLnBrk="0" fontAlgn="base" hangingPunct="0">
              <a:spcBef>
                <a:spcPct val="0"/>
              </a:spcBef>
              <a:spcAft>
                <a:spcPct val="0"/>
              </a:spcAft>
            </a:pPr>
            <a:r>
              <a:rPr lang="en-US" sz="2800" dirty="0">
                <a:solidFill>
                  <a:schemeClr val="bg1"/>
                </a:solidFill>
                <a:latin typeface="Myriad Pro" pitchFamily="34" charset="0"/>
                <a:cs typeface="Arial" pitchFamily="34" charset="0"/>
              </a:rPr>
              <a:t>DESIGN: 2010 TRAVEL TO CENTERS</a:t>
            </a:r>
          </a:p>
        </p:txBody>
      </p:sp>
    </p:spTree>
    <p:extLst>
      <p:ext uri="{BB962C8B-B14F-4D97-AF65-F5344CB8AC3E}">
        <p14:creationId xmlns:p14="http://schemas.microsoft.com/office/powerpoint/2010/main" val="171855283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18765</TotalTime>
  <Words>1618</Words>
  <Application>Microsoft Office PowerPoint</Application>
  <PresentationFormat>On-screen Show (4:3)</PresentationFormat>
  <Paragraphs>142</Paragraphs>
  <Slides>21</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Calibri</vt:lpstr>
      <vt:lpstr>Century Gothic</vt:lpstr>
      <vt:lpstr>Eveleth Thin</vt:lpstr>
      <vt:lpstr>Myriad Pro</vt:lpstr>
      <vt:lpstr>Times New Roman</vt:lpstr>
      <vt:lpstr>Wingdings</vt:lpstr>
      <vt:lpstr>Custom Design</vt:lpstr>
      <vt:lpstr>1_Office Theme</vt:lpstr>
      <vt:lpstr>Regional Public Transit Challenges in Tampa Bay and TBARTA’s Evolving Role</vt:lpstr>
      <vt:lpstr>TBARTA 2017 Proposed Legislation</vt:lpstr>
      <vt:lpstr>OTHER CHANGES</vt:lpstr>
      <vt:lpstr>PowerPoint Presentation</vt:lpstr>
      <vt:lpstr>DEMAND: TRAVELING ACROSS COUNTY LINES FOR WORK (2010)</vt:lpstr>
      <vt:lpstr>DEMAND: TRAVELING ACROSS COUNTY LINES FOR WORK (2017)</vt:lpstr>
      <vt:lpstr>DEMAND: POPULATION GROWTH</vt:lpstr>
      <vt:lpstr>PowerPoint Presentation</vt:lpstr>
      <vt:lpstr>PowerPoint Presentation</vt:lpstr>
      <vt:lpstr>PowerPoint Presentation</vt:lpstr>
      <vt:lpstr>PowerPoint Presentation</vt:lpstr>
      <vt:lpstr>PowerPoint Presentation</vt:lpstr>
      <vt:lpstr>PowerPoint Presentation</vt:lpstr>
      <vt:lpstr>CONSENSUS: TBARTA REGIONAL TRANSIT DEVELOPMENT PLAN</vt:lpstr>
      <vt:lpstr>CONSENSUS: PLAN TO PRODUCE THE REGIONAL TDP</vt:lpstr>
      <vt:lpstr>CONSENSUS: PLAN TO PRODUCE THE REGIONAL TDP</vt:lpstr>
      <vt:lpstr>CONSENSUS: REGIONAL TDP DECISION MAKING PROCESS</vt:lpstr>
      <vt:lpstr>CONSENSUS: REGIONAL TDP COORDINATION</vt:lpstr>
      <vt:lpstr>TAMPA BAY IS UNIQUE</vt:lpstr>
      <vt:lpstr>NEXT STEPS</vt:lpstr>
      <vt:lpstr>THANK YOU</vt:lpstr>
    </vt:vector>
  </TitlesOfParts>
  <Company>Jacobs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Imagine 2040 Working Group Visioning Workshop #1</dc:title>
  <dc:creator>Jen Straw</dc:creator>
  <cp:lastModifiedBy>Pitts, Teddi</cp:lastModifiedBy>
  <cp:revision>1187</cp:revision>
  <cp:lastPrinted>2018-09-05T16:38:23Z</cp:lastPrinted>
  <dcterms:created xsi:type="dcterms:W3CDTF">2013-02-04T16:23:35Z</dcterms:created>
  <dcterms:modified xsi:type="dcterms:W3CDTF">2018-09-05T16:38:28Z</dcterms:modified>
</cp:coreProperties>
</file>